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75" r:id="rId3"/>
    <p:sldId id="276" r:id="rId4"/>
    <p:sldId id="261" r:id="rId5"/>
    <p:sldId id="277" r:id="rId6"/>
    <p:sldId id="270" r:id="rId7"/>
    <p:sldId id="281" r:id="rId8"/>
    <p:sldId id="259" r:id="rId9"/>
    <p:sldId id="260" r:id="rId10"/>
    <p:sldId id="262" r:id="rId11"/>
    <p:sldId id="280" r:id="rId12"/>
    <p:sldId id="263" r:id="rId13"/>
    <p:sldId id="266" r:id="rId14"/>
    <p:sldId id="267" r:id="rId15"/>
    <p:sldId id="268" r:id="rId16"/>
    <p:sldId id="283" r:id="rId17"/>
    <p:sldId id="269" r:id="rId18"/>
    <p:sldId id="282" r:id="rId19"/>
    <p:sldId id="284"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6600"/>
    <a:srgbClr val="FFCC00"/>
    <a:srgbClr val="996633"/>
    <a:srgbClr val="4B4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05" autoAdjust="0"/>
  </p:normalViewPr>
  <p:slideViewPr>
    <p:cSldViewPr>
      <p:cViewPr varScale="1">
        <p:scale>
          <a:sx n="55" d="100"/>
          <a:sy n="55" d="100"/>
        </p:scale>
        <p:origin x="-17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6AC76-0E6D-4036-8127-88C39FD2F9A0}" type="datetimeFigureOut">
              <a:rPr lang="en-US" smtClean="0"/>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EF924-EE5C-415D-8AE5-AFC602BEFEC7}" type="slidenum">
              <a:rPr lang="en-US" smtClean="0"/>
              <a:t>‹#›</a:t>
            </a:fld>
            <a:endParaRPr lang="en-US"/>
          </a:p>
        </p:txBody>
      </p:sp>
    </p:spTree>
    <p:extLst>
      <p:ext uri="{BB962C8B-B14F-4D97-AF65-F5344CB8AC3E}">
        <p14:creationId xmlns:p14="http://schemas.microsoft.com/office/powerpoint/2010/main" val="64941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2</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3</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4</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10</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12</a:t>
            </a:fld>
            <a:endParaRPr lang="en-US"/>
          </a:p>
        </p:txBody>
      </p:sp>
    </p:spTree>
    <p:extLst>
      <p:ext uri="{BB962C8B-B14F-4D97-AF65-F5344CB8AC3E}">
        <p14:creationId xmlns:p14="http://schemas.microsoft.com/office/powerpoint/2010/main" val="241145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19</a:t>
            </a:fld>
            <a:endParaRPr lang="en-US"/>
          </a:p>
        </p:txBody>
      </p:sp>
    </p:spTree>
    <p:extLst>
      <p:ext uri="{BB962C8B-B14F-4D97-AF65-F5344CB8AC3E}">
        <p14:creationId xmlns:p14="http://schemas.microsoft.com/office/powerpoint/2010/main" val="328817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361412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141760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06001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cstate="print">
            <a:extLst/>
          </a:blip>
          <a:stretch>
            <a:fillRect/>
          </a:stretch>
        </p:blipFill>
        <p:spPr>
          <a:xfrm>
            <a:off x="-26926" y="0"/>
            <a:ext cx="1106438" cy="6858001"/>
          </a:xfrm>
          <a:prstGeom prst="rect">
            <a:avLst/>
          </a:prstGeom>
          <a:ln w="12700">
            <a:miter lim="400000"/>
          </a:ln>
        </p:spPr>
      </p:pic>
      <p:sp>
        <p:nvSpPr>
          <p:cNvPr id="13" name="Title Text"/>
          <p:cNvSpPr txBox="1">
            <a:spLocks noGrp="1"/>
          </p:cNvSpPr>
          <p:nvPr>
            <p:ph type="title"/>
          </p:nvPr>
        </p:nvSpPr>
        <p:spPr>
          <a:xfrm>
            <a:off x="1079512" y="87221"/>
            <a:ext cx="8064489" cy="517103"/>
          </a:xfrm>
          <a:prstGeom prst="rect">
            <a:avLst/>
          </a:prstGeom>
        </p:spPr>
        <p:txBody>
          <a:bodyPr/>
          <a:lstStyle>
            <a:lvl1pPr>
              <a:defRPr sz="3100"/>
            </a:lvl1pPr>
          </a:lstStyle>
          <a:p>
            <a:r>
              <a:t>Title Text</a:t>
            </a:r>
          </a:p>
        </p:txBody>
      </p:sp>
      <p:sp>
        <p:nvSpPr>
          <p:cNvPr id="14" name="GENESIS"/>
          <p:cNvSpPr txBox="1"/>
          <p:nvPr/>
        </p:nvSpPr>
        <p:spPr>
          <a:xfrm>
            <a:off x="0" y="87221"/>
            <a:ext cx="1052587" cy="342660"/>
          </a:xfrm>
          <a:prstGeom prst="rect">
            <a:avLst/>
          </a:prstGeom>
          <a:ln w="12700">
            <a:miter lim="400000"/>
          </a:ln>
          <a:effectLst>
            <a:outerShdw blurRad="127000" dist="63500" dir="2700000" rotWithShape="0">
              <a:srgbClr val="4C1023">
                <a:alpha val="78000"/>
              </a:srgbClr>
            </a:outerShdw>
            <a:reflection stA="69548" endPos="40000" dir="5400000" sy="-100000" algn="bl" rotWithShape="0"/>
          </a:effectLst>
          <a:extLst>
            <a:ext uri="{C572A759-6A51-4108-AA02-DFA0A04FC94B}">
              <ma14:wrappingTextBoxFlag xmlns:ma14="http://schemas.microsoft.com/office/mac/drawingml/2011/main" xmlns="" val="1"/>
            </a:ext>
          </a:extLst>
        </p:spPr>
        <p:txBody>
          <a:bodyPr lIns="0" tIns="0" rIns="0" bIns="0"/>
          <a:lstStyle>
            <a:lvl1pPr defTabSz="457200">
              <a:defRPr sz="2700" b="1" spc="-54">
                <a:latin typeface="Goudy Old Style"/>
                <a:ea typeface="Goudy Old Style"/>
                <a:cs typeface="Goudy Old Style"/>
                <a:sym typeface="Goudy Old Style"/>
              </a:defRPr>
            </a:lvl1pPr>
          </a:lstStyle>
          <a:p>
            <a:pPr algn="ctr" hangingPunct="0"/>
            <a:r>
              <a:rPr kern="0">
                <a:solidFill>
                  <a:srgbClr val="000000"/>
                </a:solidFill>
              </a:rPr>
              <a:t>GENESIS</a:t>
            </a:r>
          </a:p>
        </p:txBody>
      </p:sp>
      <p:sp>
        <p:nvSpPr>
          <p:cNvPr id="15" name="The Book  of Foundations"/>
          <p:cNvSpPr txBox="1"/>
          <p:nvPr/>
        </p:nvSpPr>
        <p:spPr>
          <a:xfrm>
            <a:off x="-1" y="700866"/>
            <a:ext cx="1052588" cy="678657"/>
          </a:xfrm>
          <a:prstGeom prst="rect">
            <a:avLst/>
          </a:prstGeom>
          <a:ln w="12700">
            <a:miter lim="400000"/>
          </a:ln>
          <a:effectLst>
            <a:outerShdw blurRad="127000" dist="76200" dir="2700000" rotWithShape="0">
              <a:srgbClr val="584A35"/>
            </a:outerShdw>
          </a:effectLst>
          <a:extLst>
            <a:ext uri="{C572A759-6A51-4108-AA02-DFA0A04FC94B}">
              <ma14:wrappingTextBoxFlag xmlns:ma14="http://schemas.microsoft.com/office/mac/drawingml/2011/main" xmlns="" val="1"/>
            </a:ext>
          </a:extLst>
        </p:spPr>
        <p:txBody>
          <a:bodyPr lIns="0" tIns="0" rIns="0" bIns="0"/>
          <a:lstStyle/>
          <a:p>
            <a:pPr algn="ctr" defTabSz="321457" hangingPunct="0">
              <a:defRPr sz="1400" b="1" cap="all" spc="98">
                <a:latin typeface="Goudy Old Style"/>
                <a:ea typeface="Goudy Old Style"/>
                <a:cs typeface="Goudy Old Style"/>
                <a:sym typeface="Goudy Old Style"/>
              </a:defRPr>
            </a:pPr>
            <a:r>
              <a:rPr sz="1400" b="1" kern="0" cap="all" spc="98">
                <a:solidFill>
                  <a:srgbClr val="000000"/>
                </a:solidFill>
                <a:latin typeface="Goudy Old Style"/>
                <a:ea typeface="Goudy Old Style"/>
                <a:cs typeface="Goudy Old Style"/>
                <a:sym typeface="Goudy Old Style"/>
              </a:rPr>
              <a:t>The Book </a:t>
            </a:r>
            <a:br>
              <a:rPr sz="1400" b="1" kern="0" cap="all" spc="98">
                <a:solidFill>
                  <a:srgbClr val="000000"/>
                </a:solidFill>
                <a:latin typeface="Goudy Old Style"/>
                <a:ea typeface="Goudy Old Style"/>
                <a:cs typeface="Goudy Old Style"/>
                <a:sym typeface="Goudy Old Style"/>
              </a:rPr>
            </a:br>
            <a:r>
              <a:rPr sz="1400" b="1" kern="0" cap="all" spc="98">
                <a:solidFill>
                  <a:srgbClr val="000000"/>
                </a:solidFill>
                <a:latin typeface="Goudy Old Style"/>
                <a:ea typeface="Goudy Old Style"/>
                <a:cs typeface="Goudy Old Style"/>
                <a:sym typeface="Goudy Old Style"/>
              </a:rPr>
              <a:t>of Foundations</a:t>
            </a:r>
          </a:p>
        </p:txBody>
      </p:sp>
      <p:sp>
        <p:nvSpPr>
          <p:cNvPr id="16" name="GENESIS…"/>
          <p:cNvSpPr txBox="1"/>
          <p:nvPr/>
        </p:nvSpPr>
        <p:spPr>
          <a:xfrm>
            <a:off x="-1" y="6107838"/>
            <a:ext cx="1052588" cy="517923"/>
          </a:xfrm>
          <a:prstGeom prst="rect">
            <a:avLst/>
          </a:prstGeom>
          <a:ln w="12700">
            <a:miter lim="400000"/>
          </a:ln>
          <a:effectLst>
            <a:outerShdw blurRad="127000" dist="76200" dir="2700000" rotWithShape="0">
              <a:srgbClr val="584A35"/>
            </a:outerShdw>
          </a:effectLst>
          <a:extLst>
            <a:ext uri="{C572A759-6A51-4108-AA02-DFA0A04FC94B}">
              <ma14:wrappingTextBoxFlag xmlns:ma14="http://schemas.microsoft.com/office/mac/drawingml/2011/main" xmlns="" val="1"/>
            </a:ext>
          </a:extLst>
        </p:spPr>
        <p:txBody>
          <a:bodyPr lIns="0" tIns="0" rIns="0" bIns="0"/>
          <a:lstStyle/>
          <a:p>
            <a:pPr algn="ctr" defTabSz="321457" hangingPunct="0">
              <a:defRPr sz="2100" b="1" cap="all" spc="147">
                <a:solidFill>
                  <a:srgbClr val="FFFFFF"/>
                </a:solidFill>
                <a:latin typeface="Goudy Old Style"/>
                <a:ea typeface="Goudy Old Style"/>
                <a:cs typeface="Goudy Old Style"/>
                <a:sym typeface="Goudy Old Style"/>
              </a:defRPr>
            </a:pPr>
            <a:r>
              <a:rPr sz="2100" b="1" kern="0" cap="all" spc="147">
                <a:solidFill>
                  <a:srgbClr val="FFFFFF"/>
                </a:solidFill>
                <a:latin typeface="Goudy Old Style"/>
                <a:ea typeface="Goudy Old Style"/>
                <a:cs typeface="Goudy Old Style"/>
                <a:sym typeface="Goudy Old Style"/>
              </a:rPr>
              <a:t>GENESIS</a:t>
            </a:r>
          </a:p>
          <a:p>
            <a:pPr algn="ctr" defTabSz="321457" hangingPunct="0">
              <a:defRPr sz="2100" b="1" cap="all" spc="147">
                <a:solidFill>
                  <a:srgbClr val="FFFFFF"/>
                </a:solidFill>
                <a:latin typeface="Goudy Old Style"/>
                <a:ea typeface="Goudy Old Style"/>
                <a:cs typeface="Goudy Old Style"/>
                <a:sym typeface="Goudy Old Style"/>
              </a:defRPr>
            </a:pPr>
            <a:r>
              <a:rPr sz="2100" b="1" kern="0" cap="all" spc="147">
                <a:solidFill>
                  <a:srgbClr val="FFFFFF"/>
                </a:solidFill>
                <a:latin typeface="Goudy Old Style"/>
                <a:ea typeface="Goudy Old Style"/>
                <a:cs typeface="Goudy Old Style"/>
                <a:sym typeface="Goudy Old Style"/>
              </a:rPr>
              <a:t>2:4-17</a:t>
            </a:r>
          </a:p>
        </p:txBody>
      </p:sp>
      <p:sp>
        <p:nvSpPr>
          <p:cNvPr id="17" name="God’s Plan for Man"/>
          <p:cNvSpPr txBox="1"/>
          <p:nvPr/>
        </p:nvSpPr>
        <p:spPr>
          <a:xfrm>
            <a:off x="0" y="3898795"/>
            <a:ext cx="1106437" cy="1795680"/>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defTabSz="457200">
              <a:defRPr sz="2800">
                <a:solidFill>
                  <a:srgbClr val="DCDEE0"/>
                </a:solidFill>
                <a:latin typeface="Gill Sans"/>
                <a:ea typeface="Gill Sans"/>
                <a:cs typeface="Gill Sans"/>
                <a:sym typeface="Gill Sans"/>
              </a:defRPr>
            </a:lvl1pPr>
          </a:lstStyle>
          <a:p>
            <a:pPr algn="ctr" hangingPunct="0"/>
            <a:r>
              <a:rPr kern="0"/>
              <a:t>God’s Plan for Man</a:t>
            </a:r>
          </a:p>
        </p:txBody>
      </p:sp>
      <p:sp>
        <p:nvSpPr>
          <p:cNvPr id="18" name="Body Level One…"/>
          <p:cNvSpPr txBox="1">
            <a:spLocks noGrp="1"/>
          </p:cNvSpPr>
          <p:nvPr>
            <p:ph type="body" sz="half" idx="1"/>
          </p:nvPr>
        </p:nvSpPr>
        <p:spPr>
          <a:xfrm>
            <a:off x="1459031" y="843956"/>
            <a:ext cx="6504016" cy="3201194"/>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834268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3050928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34"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002150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36233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3182F-516F-4767-8C9B-7F9F24AE388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11189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3182F-516F-4767-8C9B-7F9F24AE388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64214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3182F-516F-4767-8C9B-7F9F24AE3886}"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33027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3182F-516F-4767-8C9B-7F9F24AE3886}"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387336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3182F-516F-4767-8C9B-7F9F24AE3886}"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8382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182F-516F-4767-8C9B-7F9F24AE388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74733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182F-516F-4767-8C9B-7F9F24AE388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90375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3182F-516F-4767-8C9B-7F9F24AE3886}" type="datetimeFigureOut">
              <a:rPr lang="en-US" smtClean="0"/>
              <a:t>10/27/2017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C48B7-9F27-4FC3-82B2-197EA3E6BD03}" type="slidenum">
              <a:rPr lang="en-US" smtClean="0"/>
              <a:t>‹#›</a:t>
            </a:fld>
            <a:endParaRPr lang="en-US"/>
          </a:p>
        </p:txBody>
      </p:sp>
    </p:spTree>
    <p:extLst>
      <p:ext uri="{BB962C8B-B14F-4D97-AF65-F5344CB8AC3E}">
        <p14:creationId xmlns:p14="http://schemas.microsoft.com/office/powerpoint/2010/main" val="162202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un_rays2.jpg" descr="sun_rays2.jpg"/>
          <p:cNvPicPr>
            <a:picLocks/>
          </p:cNvPicPr>
          <p:nvPr/>
        </p:nvPicPr>
        <p:blipFill>
          <a:blip r:embed="rId5" cstate="print">
            <a:extLst/>
          </a:blip>
          <a:srcRect l="9900" t="2265" r="7060" b="9939"/>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t>Title Text</a:t>
            </a:r>
          </a:p>
        </p:txBody>
      </p:sp>
      <p:sp>
        <p:nvSpPr>
          <p:cNvPr id="4" name="Body Level One…"/>
          <p:cNvSpPr txBox="1">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28877" y="6505277"/>
            <a:ext cx="277317" cy="272186"/>
          </a:xfrm>
          <a:prstGeom prst="rect">
            <a:avLst/>
          </a:prstGeom>
          <a:ln w="12700">
            <a:miter lim="400000"/>
          </a:ln>
        </p:spPr>
        <p:txBody>
          <a:bodyPr wrap="none" lIns="35717" tIns="35717" rIns="35717" bIns="35717">
            <a:spAutoFit/>
          </a:bodyPr>
          <a:lstStyle>
            <a:lvl1pPr>
              <a:defRPr sz="1300"/>
            </a:lvl1pPr>
          </a:lstStyle>
          <a:p>
            <a:pPr algn="ctr" defTabSz="410751" hangingPunct="0"/>
            <a:fld id="{86CB4B4D-7CA3-9044-876B-883B54F8677D}" type="slidenum">
              <a:rPr kern="0">
                <a:solidFill>
                  <a:srgbClr val="000000"/>
                </a:solidFill>
                <a:sym typeface="Helvetica Light"/>
              </a:rPr>
              <a:pPr algn="ctr" defTabSz="410751" hangingPunct="0"/>
              <a:t>‹#›</a:t>
            </a:fld>
            <a:endParaRPr kern="0">
              <a:solidFill>
                <a:srgbClr val="000000"/>
              </a:solidFill>
              <a:sym typeface="Helvetica Light"/>
            </a:endParaRPr>
          </a:p>
        </p:txBody>
      </p:sp>
    </p:spTree>
    <p:extLst>
      <p:ext uri="{BB962C8B-B14F-4D97-AF65-F5344CB8AC3E}">
        <p14:creationId xmlns:p14="http://schemas.microsoft.com/office/powerpoint/2010/main" val="39311696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ransition spd="med"/>
  <p:txStyles>
    <p:titleStyle>
      <a:lvl1pPr marL="0" marR="0" indent="0"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1pPr>
      <a:lvl2pPr marL="0" marR="0" indent="160729"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2pPr>
      <a:lvl3pPr marL="0" marR="0" indent="321457"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3pPr>
      <a:lvl4pPr marL="0" marR="0" indent="482186"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4pPr>
      <a:lvl5pPr marL="0" marR="0" indent="642915"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5pPr>
      <a:lvl6pPr marL="0" marR="0" indent="803643"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6pPr>
      <a:lvl7pPr marL="0" marR="0" indent="964372"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7pPr>
      <a:lvl8pPr marL="0" marR="0" indent="1125101"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8pPr>
      <a:lvl9pPr marL="0" marR="0" indent="1285829"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ENESIS"/>
          <p:cNvSpPr txBox="1"/>
          <p:nvPr/>
        </p:nvSpPr>
        <p:spPr>
          <a:xfrm>
            <a:off x="351711" y="427638"/>
            <a:ext cx="8639889" cy="1157790"/>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xmlns=""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pPr algn="ctr" hangingPunct="0"/>
            <a:r>
              <a:rPr kern="0" dirty="0" smtClean="0"/>
              <a:t>GENESIS</a:t>
            </a:r>
            <a:endParaRPr kern="0" dirty="0"/>
          </a:p>
        </p:txBody>
      </p:sp>
      <p:sp>
        <p:nvSpPr>
          <p:cNvPr id="142" name="God’s Plan for Man"/>
          <p:cNvSpPr txBox="1"/>
          <p:nvPr/>
        </p:nvSpPr>
        <p:spPr>
          <a:xfrm>
            <a:off x="412875" y="3240144"/>
            <a:ext cx="8577296" cy="1011134"/>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ma14="http://schemas.microsoft.com/office/mac/drawingml/2011/main" xmlns="" val="1"/>
            </a:ext>
          </a:extLst>
        </p:spPr>
        <p:txBody>
          <a:bodyPr lIns="0" tIns="0" rIns="0" bIns="0" anchor="ctr"/>
          <a:lstStyle>
            <a:lvl1pPr defTabSz="457200">
              <a:lnSpc>
                <a:spcPct val="130000"/>
              </a:lnSpc>
              <a:defRPr sz="6500" b="1" spc="455">
                <a:solidFill>
                  <a:srgbClr val="FFFFFF"/>
                </a:solidFill>
                <a:effectLst>
                  <a:outerShdw blurRad="25400" dist="25400" dir="18900000" rotWithShape="0">
                    <a:srgbClr val="000000"/>
                  </a:outerShdw>
                </a:effectLst>
                <a:latin typeface="Goudy Old Style"/>
                <a:ea typeface="Goudy Old Style"/>
                <a:cs typeface="Goudy Old Style"/>
                <a:sym typeface="Goudy Old Style"/>
              </a:defRPr>
            </a:lvl1pPr>
          </a:lstStyle>
          <a:p>
            <a:pPr algn="ctr" hangingPunct="0"/>
            <a:r>
              <a:rPr kern="0" dirty="0"/>
              <a:t>God’s Plan for Man</a:t>
            </a:r>
          </a:p>
        </p:txBody>
      </p:sp>
      <p:sp>
        <p:nvSpPr>
          <p:cNvPr id="143" name="Paul J. Bucknell"/>
          <p:cNvSpPr txBox="1"/>
          <p:nvPr/>
        </p:nvSpPr>
        <p:spPr>
          <a:xfrm>
            <a:off x="5791201" y="6248400"/>
            <a:ext cx="3221294"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lgn="ctr" hangingPunct="0"/>
            <a:r>
              <a:rPr lang="en-US" sz="3200" kern="0" dirty="0" smtClean="0"/>
              <a:t>Raymond B. Orr</a:t>
            </a:r>
            <a:endParaRPr sz="3200" kern="0" dirty="0"/>
          </a:p>
        </p:txBody>
      </p:sp>
      <p:sp>
        <p:nvSpPr>
          <p:cNvPr id="144" name="2:4-25"/>
          <p:cNvSpPr txBox="1"/>
          <p:nvPr/>
        </p:nvSpPr>
        <p:spPr>
          <a:xfrm>
            <a:off x="1513006" y="1341795"/>
            <a:ext cx="6117988" cy="1157791"/>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xmlns=""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pPr algn="ctr" hangingPunct="0"/>
            <a:r>
              <a:rPr lang="en-US" sz="4400" kern="0" dirty="0" smtClean="0"/>
              <a:t>1</a:t>
            </a:r>
            <a:r>
              <a:rPr sz="4400" kern="0" dirty="0" smtClean="0"/>
              <a:t>2:</a:t>
            </a:r>
            <a:r>
              <a:rPr lang="en-US" sz="4400" kern="0" dirty="0" smtClean="0"/>
              <a:t>1-</a:t>
            </a:r>
            <a:r>
              <a:rPr sz="4400" kern="0" dirty="0" smtClean="0"/>
              <a:t>2</a:t>
            </a:r>
            <a:r>
              <a:rPr lang="en-US" sz="4400" kern="0" dirty="0" smtClean="0"/>
              <a:t>0</a:t>
            </a:r>
            <a:endParaRPr sz="4400" kern="0" dirty="0"/>
          </a:p>
        </p:txBody>
      </p:sp>
      <p:sp>
        <p:nvSpPr>
          <p:cNvPr id="145" name="The relationship between God and man"/>
          <p:cNvSpPr txBox="1"/>
          <p:nvPr/>
        </p:nvSpPr>
        <p:spPr>
          <a:xfrm>
            <a:off x="609600" y="4367741"/>
            <a:ext cx="8001000" cy="1423459"/>
          </a:xfrm>
          <a:prstGeom prst="rect">
            <a:avLst/>
          </a:prstGeom>
          <a:ln w="12700">
            <a:miter lim="400000"/>
          </a:ln>
          <a:extLst>
            <a:ext uri="{C572A759-6A51-4108-AA02-DFA0A04FC94B}">
              <ma14:wrappingTextBoxFlag xmlns:ma14="http://schemas.microsoft.com/office/mac/drawingml/2011/main" xmlns="" val="1"/>
            </a:ext>
          </a:extLst>
        </p:spPr>
        <p:txBody>
          <a:bodyPr wrap="square" lIns="34286" tIns="34286" rIns="34286" bIns="34286" anchor="ctr">
            <a:spAutoFit/>
          </a:bodyPr>
          <a:lstStyle>
            <a:lvl1pPr defTabSz="457200">
              <a:defRPr sz="4000">
                <a:solidFill>
                  <a:srgbClr val="FFFFFF"/>
                </a:solidFill>
              </a:defRPr>
            </a:lvl1pPr>
          </a:lstStyle>
          <a:p>
            <a:pPr algn="ctr" hangingPunct="0"/>
            <a:r>
              <a:rPr lang="en-US" sz="4800" b="1" kern="0" dirty="0" smtClean="0">
                <a:solidFill>
                  <a:srgbClr val="FFFF00"/>
                </a:solidFill>
                <a:latin typeface="Times New Roman" panose="02020603050405020304" pitchFamily="18" charset="0"/>
                <a:cs typeface="Times New Roman" panose="02020603050405020304" pitchFamily="18" charset="0"/>
                <a:sym typeface="Helvetica Light"/>
              </a:rPr>
              <a:t>Abraham’s Journey of Faith</a:t>
            </a:r>
            <a:endParaRPr lang="en-US" sz="4800" b="1" kern="0" dirty="0">
              <a:solidFill>
                <a:srgbClr val="FFFF00"/>
              </a:solidFill>
              <a:latin typeface="Times New Roman" panose="02020603050405020304" pitchFamily="18" charset="0"/>
              <a:cs typeface="Times New Roman" panose="02020603050405020304" pitchFamily="18" charset="0"/>
              <a:sym typeface="Helvetica Light"/>
            </a:endParaRPr>
          </a:p>
          <a:p>
            <a:pPr algn="ctr" hangingPunct="0"/>
            <a:r>
              <a:rPr lang="en-US" dirty="0" smtClean="0">
                <a:solidFill>
                  <a:srgbClr val="FF0000"/>
                </a:solidFill>
              </a:rPr>
              <a:t>October 29, 2017</a:t>
            </a:r>
            <a:endParaRPr lang="en-US" dirty="0">
              <a:solidFill>
                <a:srgbClr val="FF0000"/>
              </a:solidFill>
            </a:endParaRPr>
          </a:p>
        </p:txBody>
      </p:sp>
      <p:sp>
        <p:nvSpPr>
          <p:cNvPr id="146" name="Oakland International Fellowship"/>
          <p:cNvSpPr txBox="1"/>
          <p:nvPr/>
        </p:nvSpPr>
        <p:spPr>
          <a:xfrm>
            <a:off x="199311" y="6272712"/>
            <a:ext cx="5591890"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hangingPunct="0"/>
            <a:r>
              <a:rPr sz="3200" kern="0" dirty="0"/>
              <a:t>Oakland International Fellowship</a:t>
            </a:r>
          </a:p>
        </p:txBody>
      </p:sp>
    </p:spTree>
    <p:extLst>
      <p:ext uri="{BB962C8B-B14F-4D97-AF65-F5344CB8AC3E}">
        <p14:creationId xmlns:p14="http://schemas.microsoft.com/office/powerpoint/2010/main" val="39212626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fade">
                                      <p:cBhvr>
                                        <p:cTn id="7" dur="3250"/>
                                        <p:tgtEl>
                                          <p:spTgt spid="142"/>
                                        </p:tgtEl>
                                      </p:cBhvr>
                                    </p:animEffect>
                                  </p:childTnLst>
                                </p:cTn>
                              </p:par>
                            </p:childTnLst>
                          </p:cTn>
                        </p:par>
                        <p:par>
                          <p:cTn id="8" fill="hold">
                            <p:stCondLst>
                              <p:cond delay="3250"/>
                            </p:stCondLst>
                            <p:childTnLst>
                              <p:par>
                                <p:cTn id="9" presetID="10" presetClass="entr" fill="hold" grpId="0" nodeType="afterEffect">
                                  <p:stCondLst>
                                    <p:cond delay="0"/>
                                  </p:stCondLst>
                                  <p:iterate>
                                    <p:tmAbs val="0"/>
                                  </p:iterate>
                                  <p:childTnLst>
                                    <p:set>
                                      <p:cBhvr>
                                        <p:cTn id="10" fill="hold"/>
                                        <p:tgtEl>
                                          <p:spTgt spid="145"/>
                                        </p:tgtEl>
                                        <p:attrNameLst>
                                          <p:attrName>style.visibility</p:attrName>
                                        </p:attrNameLst>
                                      </p:cBhvr>
                                      <p:to>
                                        <p:strVal val="visible"/>
                                      </p:to>
                                    </p:set>
                                    <p:animEffect transition="in" filter="fade">
                                      <p:cBhvr>
                                        <p:cTn id="11" dur="3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5"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32277" cy="662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638800" y="1066800"/>
            <a:ext cx="3431654" cy="1143000"/>
          </a:xfrm>
        </p:spPr>
        <p:txBody>
          <a:bodyPr>
            <a:noAutofit/>
          </a:bodyPr>
          <a:lstStyle/>
          <a:p>
            <a:pPr marL="0" indent="0" algn="ctr">
              <a:buNone/>
            </a:pPr>
            <a:r>
              <a:rPr lang="en-US" sz="3600" b="1" dirty="0">
                <a:solidFill>
                  <a:srgbClr val="FF0000"/>
                </a:solidFill>
              </a:rPr>
              <a:t> </a:t>
            </a:r>
            <a:r>
              <a:rPr lang="en-US" sz="2800" b="1" dirty="0">
                <a:solidFill>
                  <a:srgbClr val="FF0000"/>
                </a:solidFill>
              </a:rPr>
              <a:t>F</a:t>
            </a:r>
            <a:r>
              <a:rPr lang="en-US" sz="2800" b="1" dirty="0" smtClean="0">
                <a:solidFill>
                  <a:srgbClr val="FF0000"/>
                </a:solidFill>
              </a:rPr>
              <a:t>rom Ur </a:t>
            </a:r>
            <a:r>
              <a:rPr lang="en-US" sz="2800" b="1" dirty="0">
                <a:solidFill>
                  <a:srgbClr val="FF0000"/>
                </a:solidFill>
              </a:rPr>
              <a:t>of the Chaldeans to </a:t>
            </a:r>
            <a:r>
              <a:rPr lang="en-US" sz="2800" b="1" dirty="0" smtClean="0">
                <a:solidFill>
                  <a:srgbClr val="FF0000"/>
                </a:solidFill>
              </a:rPr>
              <a:t>Haran.</a:t>
            </a: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0" y="3431095"/>
            <a:ext cx="2611292" cy="523220"/>
          </a:xfrm>
          <a:prstGeom prst="rect">
            <a:avLst/>
          </a:prstGeom>
        </p:spPr>
        <p:txBody>
          <a:bodyPr wrap="none">
            <a:spAutoFit/>
          </a:bodyPr>
          <a:lstStyle/>
          <a:p>
            <a:pPr algn="ctr"/>
            <a:r>
              <a:rPr lang="en-US" sz="2800" b="1" dirty="0">
                <a:solidFill>
                  <a:srgbClr val="FF0000"/>
                </a:solidFill>
              </a:rPr>
              <a:t>T</a:t>
            </a:r>
            <a:r>
              <a:rPr lang="en-US" sz="2800" b="1" dirty="0" smtClean="0">
                <a:solidFill>
                  <a:srgbClr val="FF0000"/>
                </a:solidFill>
              </a:rPr>
              <a:t>hen </a:t>
            </a:r>
            <a:r>
              <a:rPr lang="en-US" sz="2800" b="1" dirty="0">
                <a:solidFill>
                  <a:srgbClr val="FF0000"/>
                </a:solidFill>
              </a:rPr>
              <a:t>to Canaan.</a:t>
            </a:r>
          </a:p>
        </p:txBody>
      </p:sp>
    </p:spTree>
    <p:extLst>
      <p:ext uri="{BB962C8B-B14F-4D97-AF65-F5344CB8AC3E}">
        <p14:creationId xmlns:p14="http://schemas.microsoft.com/office/powerpoint/2010/main" val="565812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7722"/>
            <a:ext cx="8839200" cy="5840278"/>
          </a:xfrm>
        </p:spPr>
        <p:txBody>
          <a:bodyPr>
            <a:normAutofit lnSpcReduction="10000"/>
          </a:bodyPr>
          <a:lstStyle/>
          <a:p>
            <a:pPr marL="0" lvl="0" indent="0">
              <a:buNone/>
            </a:pPr>
            <a:r>
              <a:rPr lang="en-US" b="1" dirty="0" smtClean="0">
                <a:solidFill>
                  <a:srgbClr val="FF0000"/>
                </a:solidFill>
              </a:rPr>
              <a:t>1. </a:t>
            </a:r>
            <a:r>
              <a:rPr lang="en-US" b="1" dirty="0"/>
              <a:t>The trip from Haran to Canaan</a:t>
            </a:r>
            <a:endParaRPr lang="en-US" dirty="0"/>
          </a:p>
          <a:p>
            <a:pPr marL="620713" lvl="0" indent="-396875"/>
            <a:r>
              <a:rPr lang="en-US" dirty="0" smtClean="0"/>
              <a:t>Travel </a:t>
            </a:r>
            <a:r>
              <a:rPr lang="en-US" dirty="0"/>
              <a:t>was likely 600 miles north to Haran, </a:t>
            </a:r>
            <a:r>
              <a:rPr lang="en-US" dirty="0" smtClean="0"/>
              <a:t>and </a:t>
            </a:r>
            <a:r>
              <a:rPr lang="en-US" dirty="0"/>
              <a:t>then another 500 miles south.  </a:t>
            </a:r>
            <a:r>
              <a:rPr lang="en-US" dirty="0" smtClean="0"/>
              <a:t>{Direct </a:t>
            </a:r>
            <a:r>
              <a:rPr lang="en-US" dirty="0"/>
              <a:t>route is about 400 miles (640km) but </a:t>
            </a:r>
            <a:r>
              <a:rPr lang="en-US" dirty="0" smtClean="0"/>
              <a:t>hazardous.} </a:t>
            </a:r>
            <a:endParaRPr lang="en-US" dirty="0"/>
          </a:p>
          <a:p>
            <a:pPr marL="620713" lvl="0" indent="-396875"/>
            <a:r>
              <a:rPr lang="en-US" dirty="0"/>
              <a:t>I</a:t>
            </a:r>
            <a:r>
              <a:rPr lang="en-US" dirty="0" smtClean="0"/>
              <a:t>n </a:t>
            </a:r>
            <a:r>
              <a:rPr lang="en-US" dirty="0"/>
              <a:t>Egypt of Canaan, tents and altars are the stuff of Abram’s life-style.  Abram settles between ‘Bethel’ (house of God) and ‘Ai’ (the ruin).</a:t>
            </a:r>
          </a:p>
          <a:p>
            <a:pPr marL="0" lvl="0" indent="0">
              <a:buNone/>
            </a:pPr>
            <a:r>
              <a:rPr lang="en-US" b="1" dirty="0" smtClean="0">
                <a:solidFill>
                  <a:srgbClr val="FF0000"/>
                </a:solidFill>
              </a:rPr>
              <a:t>2. </a:t>
            </a:r>
            <a:r>
              <a:rPr lang="en-US" b="1" dirty="0" smtClean="0"/>
              <a:t>Abraham </a:t>
            </a:r>
            <a:r>
              <a:rPr lang="en-US" b="1" dirty="0"/>
              <a:t>makes two different altars for worship</a:t>
            </a:r>
            <a:endParaRPr lang="en-US" dirty="0"/>
          </a:p>
          <a:p>
            <a:pPr marL="620713" lvl="0" indent="-396875"/>
            <a:r>
              <a:rPr lang="en-US" dirty="0"/>
              <a:t>Gratitude &amp; worship </a:t>
            </a:r>
          </a:p>
          <a:p>
            <a:pPr marL="620713" lvl="0" indent="-396875"/>
            <a:r>
              <a:rPr lang="en-US" dirty="0"/>
              <a:t>The altars he built were a testimony to the name of Jehovah being established in the land.</a:t>
            </a:r>
          </a:p>
          <a:p>
            <a:pPr marL="0" indent="0">
              <a:buNone/>
            </a:pPr>
            <a:endParaRPr lang="en-US" b="1"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48557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7722"/>
            <a:ext cx="8991600" cy="5840278"/>
          </a:xfrm>
        </p:spPr>
        <p:txBody>
          <a:bodyPr>
            <a:normAutofit/>
          </a:bodyPr>
          <a:lstStyle/>
          <a:p>
            <a:pPr marL="0" lvl="0" indent="0">
              <a:buNone/>
            </a:pPr>
            <a:r>
              <a:rPr lang="en-US" sz="3600" b="1" dirty="0" smtClean="0">
                <a:solidFill>
                  <a:srgbClr val="FF0000"/>
                </a:solidFill>
              </a:rPr>
              <a:t>3. </a:t>
            </a:r>
            <a:r>
              <a:rPr lang="en-US" sz="3600" b="1" dirty="0" smtClean="0"/>
              <a:t>God </a:t>
            </a:r>
            <a:r>
              <a:rPr lang="en-US" sz="3600" b="1" dirty="0"/>
              <a:t>appears to reaffirm the promise </a:t>
            </a:r>
            <a:endParaRPr lang="en-US" sz="3600" dirty="0"/>
          </a:p>
          <a:p>
            <a:pPr marL="690563" lvl="0" indent="-346075"/>
            <a:r>
              <a:rPr lang="en-US" sz="3600" dirty="0"/>
              <a:t>God confirms the truth of His spoken word sealing it by an authentic </a:t>
            </a:r>
            <a:r>
              <a:rPr lang="en-US" sz="3600" dirty="0" smtClean="0"/>
              <a:t>appearance … 	     … a ‘theophany</a:t>
            </a:r>
            <a:r>
              <a:rPr lang="en-US" sz="3600" dirty="0"/>
              <a:t>’.</a:t>
            </a:r>
          </a:p>
          <a:p>
            <a:pPr marL="690563" lvl="0" indent="-346075"/>
            <a:r>
              <a:rPr lang="en-US" sz="3600" dirty="0"/>
              <a:t>God provides a type of the Exodus to come, foreshadowed in Abram’s return to Canaan.  </a:t>
            </a:r>
          </a:p>
          <a:p>
            <a:pPr marL="690563" lvl="0" indent="-346075"/>
            <a:r>
              <a:rPr lang="en-US" sz="3600" dirty="0"/>
              <a:t>The promised blessing clearly prefigures the Gospel blessing that God would firmly establish in the coming of Jesus Christ. </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57388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296400" cy="5334000"/>
          </a:xfrm>
        </p:spPr>
        <p:txBody>
          <a:bodyPr>
            <a:noAutofit/>
          </a:bodyPr>
          <a:lstStyle/>
          <a:p>
            <a:pPr marL="0" indent="0">
              <a:buNone/>
            </a:pPr>
            <a:r>
              <a:rPr lang="en-US" sz="3300" b="1" baseline="30000" dirty="0">
                <a:solidFill>
                  <a:srgbClr val="FF0000"/>
                </a:solidFill>
              </a:rPr>
              <a:t>10.</a:t>
            </a:r>
            <a:r>
              <a:rPr lang="en-US" sz="3300" dirty="0"/>
              <a:t>Now there was a famine in the land; so Abram went down to Egypt to sojourn there, for the famine was severe in the land.  </a:t>
            </a:r>
            <a:r>
              <a:rPr lang="en-US" sz="3300" b="1" baseline="30000" dirty="0">
                <a:solidFill>
                  <a:srgbClr val="FF0000"/>
                </a:solidFill>
              </a:rPr>
              <a:t>11.</a:t>
            </a:r>
            <a:r>
              <a:rPr lang="en-US" sz="3300" dirty="0"/>
              <a:t>And it came about when he came near to Egypt, that he said to Sarai his wife, ‘See now, I know that you are a beautiful woman;  </a:t>
            </a:r>
            <a:r>
              <a:rPr lang="en-US" sz="3300" b="1" baseline="30000" dirty="0">
                <a:solidFill>
                  <a:srgbClr val="FF0000"/>
                </a:solidFill>
              </a:rPr>
              <a:t>12.</a:t>
            </a:r>
            <a:r>
              <a:rPr lang="en-US" sz="3300" dirty="0"/>
              <a:t>and it will come about when the Egyptians see you, that they will say,  ‘This is his wife’; and they will kill me, but they will let you live.  </a:t>
            </a:r>
            <a:r>
              <a:rPr lang="en-US" sz="3300" b="1" baseline="30000" dirty="0">
                <a:solidFill>
                  <a:srgbClr val="FF0000"/>
                </a:solidFill>
              </a:rPr>
              <a:t>13.</a:t>
            </a:r>
            <a:r>
              <a:rPr lang="en-US" sz="3300" dirty="0"/>
              <a:t>Please say that you are my sister so that it may go well with me because of you and that I may live on account of you</a:t>
            </a:r>
            <a:r>
              <a:rPr lang="en-US" sz="3300" dirty="0" smtClean="0"/>
              <a:t>.”</a:t>
            </a:r>
            <a:endParaRPr lang="en-US" sz="3300" b="1"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623977" y="1091625"/>
            <a:ext cx="7924800" cy="584775"/>
          </a:xfrm>
          <a:prstGeom prst="rect">
            <a:avLst/>
          </a:prstGeom>
        </p:spPr>
        <p:txBody>
          <a:bodyPr wrap="square">
            <a:spAutoFit/>
          </a:bodyPr>
          <a:lstStyle/>
          <a:p>
            <a:pPr lvl="0" algn="ctr"/>
            <a:r>
              <a:rPr lang="en-US" sz="3200" b="1" dirty="0" smtClean="0">
                <a:solidFill>
                  <a:srgbClr val="0000FF"/>
                </a:solidFill>
                <a:latin typeface="Times New Roman" panose="02020603050405020304" pitchFamily="18" charset="0"/>
                <a:cs typeface="Times New Roman" panose="02020603050405020304" pitchFamily="18" charset="0"/>
              </a:rPr>
              <a:t>C. </a:t>
            </a:r>
            <a:r>
              <a:rPr lang="en-US" sz="3200" b="1" dirty="0" smtClean="0">
                <a:latin typeface="Times New Roman" panose="02020603050405020304" pitchFamily="18" charset="0"/>
                <a:cs typeface="Times New Roman" panose="02020603050405020304" pitchFamily="18" charset="0"/>
              </a:rPr>
              <a:t>Abraham’s Journey to Egypt </a:t>
            </a:r>
            <a:r>
              <a:rPr lang="en-US" sz="3200" b="1" dirty="0" smtClean="0">
                <a:solidFill>
                  <a:srgbClr val="FF0000"/>
                </a:solidFill>
              </a:rPr>
              <a:t>12:10-13</a:t>
            </a:r>
            <a:r>
              <a:rPr lang="en-US"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169215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640983"/>
            <a:ext cx="8953500" cy="5486400"/>
          </a:xfrm>
        </p:spPr>
        <p:txBody>
          <a:bodyPr>
            <a:normAutofit/>
          </a:bodyPr>
          <a:lstStyle/>
          <a:p>
            <a:pPr marL="0" indent="0">
              <a:buNone/>
            </a:pPr>
            <a:r>
              <a:rPr lang="en-US" sz="3600" b="1" baseline="30000" dirty="0">
                <a:solidFill>
                  <a:srgbClr val="FF0000"/>
                </a:solidFill>
              </a:rPr>
              <a:t>14.</a:t>
            </a:r>
            <a:r>
              <a:rPr lang="en-US" sz="3600" dirty="0"/>
              <a:t>“And it came about when Abram came into Egypt, the Egyptians saw that the woman was very beautiful.  </a:t>
            </a:r>
            <a:r>
              <a:rPr lang="en-US" sz="3600" b="1" baseline="30000" dirty="0">
                <a:solidFill>
                  <a:srgbClr val="FF0000"/>
                </a:solidFill>
              </a:rPr>
              <a:t>15</a:t>
            </a:r>
            <a:r>
              <a:rPr lang="en-US" sz="3600" b="1" baseline="30000" dirty="0"/>
              <a:t>.</a:t>
            </a:r>
            <a:r>
              <a:rPr lang="en-US" sz="3600" dirty="0"/>
              <a:t>And Pharaoh’s officials saw her and praised her to Pharaoh; and the woman was taken into Pharaoh’s house.</a:t>
            </a:r>
            <a:r>
              <a:rPr lang="en-US" sz="3600" b="1" dirty="0"/>
              <a:t> </a:t>
            </a:r>
            <a:r>
              <a:rPr lang="en-US" sz="3600" b="1" baseline="30000" dirty="0">
                <a:solidFill>
                  <a:srgbClr val="FF0000"/>
                </a:solidFill>
              </a:rPr>
              <a:t>16.</a:t>
            </a:r>
            <a:r>
              <a:rPr lang="en-US" sz="3600" dirty="0"/>
              <a:t>Therefore he treated Abram well for her sake; and gave him sheep and oxen and donkeys and male and female servants and female donkeys and camels. </a:t>
            </a:r>
            <a:endParaRPr lang="en-US" sz="3600"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846974" y="1056208"/>
            <a:ext cx="7450053" cy="584775"/>
          </a:xfrm>
          <a:prstGeom prst="rect">
            <a:avLst/>
          </a:prstGeom>
        </p:spPr>
        <p:txBody>
          <a:bodyPr wrap="none">
            <a:spAutoFit/>
          </a:bodyPr>
          <a:lstStyle/>
          <a:p>
            <a:pPr lvl="0" algn="ctr"/>
            <a:r>
              <a:rPr lang="en-US" sz="3200" b="1" dirty="0">
                <a:solidFill>
                  <a:srgbClr val="0000FF"/>
                </a:solidFill>
                <a:latin typeface="Times New Roman" panose="02020603050405020304" pitchFamily="18" charset="0"/>
                <a:cs typeface="Times New Roman" panose="02020603050405020304" pitchFamily="18" charset="0"/>
              </a:rPr>
              <a:t>C. </a:t>
            </a:r>
            <a:r>
              <a:rPr lang="en-US" sz="3200" b="1" dirty="0">
                <a:latin typeface="Times New Roman" panose="02020603050405020304" pitchFamily="18" charset="0"/>
                <a:cs typeface="Times New Roman" panose="02020603050405020304" pitchFamily="18" charset="0"/>
              </a:rPr>
              <a:t>Abraham’s Journey to Egypt </a:t>
            </a:r>
            <a:r>
              <a:rPr lang="en-US" sz="3200" b="1" dirty="0" smtClean="0">
                <a:solidFill>
                  <a:srgbClr val="FF0000"/>
                </a:solidFill>
              </a:rPr>
              <a:t>12:14-16</a:t>
            </a:r>
            <a:r>
              <a:rPr lang="en-US"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3414682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25478"/>
            <a:ext cx="8915400" cy="5132522"/>
          </a:xfrm>
        </p:spPr>
        <p:txBody>
          <a:bodyPr>
            <a:normAutofit lnSpcReduction="10000"/>
          </a:bodyPr>
          <a:lstStyle/>
          <a:p>
            <a:pPr marL="0" indent="0">
              <a:buNone/>
            </a:pPr>
            <a:r>
              <a:rPr lang="en-US" sz="3600" b="1" baseline="30000" dirty="0">
                <a:solidFill>
                  <a:srgbClr val="FF0000"/>
                </a:solidFill>
              </a:rPr>
              <a:t>17.</a:t>
            </a:r>
            <a:r>
              <a:rPr lang="en-US" sz="3600" dirty="0"/>
              <a:t>“But the Lord struck Pharaoh and his house with great plagues because of Sarai, Abram’s wife.  </a:t>
            </a:r>
            <a:r>
              <a:rPr lang="en-US" sz="3600" b="1" baseline="30000" dirty="0">
                <a:solidFill>
                  <a:srgbClr val="FF0000"/>
                </a:solidFill>
              </a:rPr>
              <a:t>18.</a:t>
            </a:r>
            <a:r>
              <a:rPr lang="en-US" sz="3600" dirty="0"/>
              <a:t>Then Pharaoh called Abram and said, ‘What is this you have done to me?  Why did you not tell me she was your wife?  </a:t>
            </a:r>
            <a:r>
              <a:rPr lang="en-US" sz="3600" b="1" baseline="30000" dirty="0">
                <a:solidFill>
                  <a:srgbClr val="FF0000"/>
                </a:solidFill>
              </a:rPr>
              <a:t>19.</a:t>
            </a:r>
            <a:r>
              <a:rPr lang="en-US" sz="3600" dirty="0"/>
              <a:t>Why did you say, she is my sister, so that I took her for my wife?  Now then, here is your wife, take her and go.  </a:t>
            </a:r>
            <a:r>
              <a:rPr lang="en-US" sz="3600" b="1" baseline="30000" dirty="0">
                <a:solidFill>
                  <a:srgbClr val="FF0000"/>
                </a:solidFill>
              </a:rPr>
              <a:t>20.</a:t>
            </a:r>
            <a:r>
              <a:rPr lang="en-US" sz="3600" dirty="0"/>
              <a:t>And Pharaoh commanded his men concerning him; and they escorted him away, with his wife and all that belonged to him.”</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858476" y="1143000"/>
            <a:ext cx="7450053" cy="584775"/>
          </a:xfrm>
          <a:prstGeom prst="rect">
            <a:avLst/>
          </a:prstGeom>
        </p:spPr>
        <p:txBody>
          <a:bodyPr wrap="none">
            <a:spAutoFit/>
          </a:bodyPr>
          <a:lstStyle/>
          <a:p>
            <a:pPr lvl="0" algn="ctr"/>
            <a:r>
              <a:rPr lang="en-US" sz="3200" b="1" dirty="0">
                <a:solidFill>
                  <a:srgbClr val="0000FF"/>
                </a:solidFill>
                <a:latin typeface="Times New Roman" panose="02020603050405020304" pitchFamily="18" charset="0"/>
                <a:cs typeface="Times New Roman" panose="02020603050405020304" pitchFamily="18" charset="0"/>
              </a:rPr>
              <a:t>C. </a:t>
            </a:r>
            <a:r>
              <a:rPr lang="en-US" sz="3200" b="1" dirty="0">
                <a:latin typeface="Times New Roman" panose="02020603050405020304" pitchFamily="18" charset="0"/>
                <a:cs typeface="Times New Roman" panose="02020603050405020304" pitchFamily="18" charset="0"/>
              </a:rPr>
              <a:t>Abraham’s Journey to Egypt </a:t>
            </a:r>
            <a:r>
              <a:rPr lang="en-US" sz="3200" b="1" dirty="0" smtClean="0">
                <a:solidFill>
                  <a:srgbClr val="FF0000"/>
                </a:solidFill>
              </a:rPr>
              <a:t>12:17-20</a:t>
            </a:r>
            <a:r>
              <a:rPr lang="en-US"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725084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17722"/>
            <a:ext cx="8763000" cy="5715000"/>
          </a:xfrm>
        </p:spPr>
        <p:txBody>
          <a:bodyPr>
            <a:normAutofit lnSpcReduction="10000"/>
          </a:bodyPr>
          <a:lstStyle/>
          <a:p>
            <a:pPr marL="0" lvl="0" indent="0" algn="ctr">
              <a:buNone/>
            </a:pPr>
            <a:r>
              <a:rPr lang="en-US" sz="3600" b="1" dirty="0" smtClean="0">
                <a:solidFill>
                  <a:srgbClr val="FF0000"/>
                </a:solidFill>
              </a:rPr>
              <a:t>1. </a:t>
            </a:r>
            <a:r>
              <a:rPr lang="en-US" sz="3600" b="1" dirty="0" smtClean="0"/>
              <a:t>Abraham </a:t>
            </a:r>
            <a:r>
              <a:rPr lang="en-US" sz="3600" b="1" dirty="0"/>
              <a:t>seems to have had a legitimate reason to journey to Egypt.</a:t>
            </a:r>
            <a:endParaRPr lang="en-US" sz="3600" dirty="0"/>
          </a:p>
          <a:p>
            <a:pPr lvl="0"/>
            <a:r>
              <a:rPr lang="en-US" sz="3600" dirty="0" smtClean="0"/>
              <a:t>Abraham </a:t>
            </a:r>
            <a:r>
              <a:rPr lang="en-US" sz="3600" dirty="0"/>
              <a:t>decided to leave the land that God had promised to him and his offspring, </a:t>
            </a:r>
            <a:r>
              <a:rPr lang="en-US" sz="3600" dirty="0" smtClean="0"/>
              <a:t>but there </a:t>
            </a:r>
            <a:r>
              <a:rPr lang="en-US" sz="3600" dirty="0"/>
              <a:t>is no indication that Abraham sought God’s guidance as he departed.</a:t>
            </a:r>
          </a:p>
          <a:p>
            <a:pPr lvl="0"/>
            <a:r>
              <a:rPr lang="en-US" sz="3600" dirty="0"/>
              <a:t>Why did Abraham seemingly not inquire of the Lord?  Was he </a:t>
            </a:r>
            <a:r>
              <a:rPr lang="en-US" sz="3600" dirty="0" smtClean="0"/>
              <a:t>just trusting </a:t>
            </a:r>
            <a:r>
              <a:rPr lang="en-US" sz="3600" dirty="0"/>
              <a:t>in human calculations?</a:t>
            </a:r>
          </a:p>
          <a:p>
            <a:pPr lvl="0"/>
            <a:r>
              <a:rPr lang="en-US" sz="3600" dirty="0"/>
              <a:t>‘Sojourn’ (</a:t>
            </a:r>
            <a:r>
              <a:rPr lang="en-US" sz="3600" dirty="0" err="1"/>
              <a:t>jur</a:t>
            </a:r>
            <a:r>
              <a:rPr lang="en-US" sz="3600" dirty="0"/>
              <a:t>) indicates a temporary stay</a:t>
            </a: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859880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70122"/>
            <a:ext cx="8763000" cy="5992678"/>
          </a:xfrm>
        </p:spPr>
        <p:txBody>
          <a:bodyPr>
            <a:normAutofit fontScale="92500" lnSpcReduction="20000"/>
          </a:bodyPr>
          <a:lstStyle/>
          <a:p>
            <a:pPr marL="0" lvl="0" indent="0" algn="ctr">
              <a:buNone/>
            </a:pPr>
            <a:r>
              <a:rPr lang="en-US" sz="3900" b="1" dirty="0" smtClean="0">
                <a:solidFill>
                  <a:srgbClr val="FF0000"/>
                </a:solidFill>
              </a:rPr>
              <a:t>2. </a:t>
            </a:r>
            <a:r>
              <a:rPr lang="en-US" sz="3900" b="1" dirty="0" smtClean="0"/>
              <a:t>Abraham </a:t>
            </a:r>
            <a:r>
              <a:rPr lang="en-US" sz="3900" b="1" dirty="0"/>
              <a:t>makes a foolish decision based upon fear</a:t>
            </a:r>
            <a:r>
              <a:rPr lang="en-US" sz="3900" dirty="0"/>
              <a:t> </a:t>
            </a:r>
          </a:p>
          <a:p>
            <a:pPr marL="690563" lvl="0" indent="-396875"/>
            <a:r>
              <a:rPr lang="en-US" sz="3600" dirty="0" smtClean="0"/>
              <a:t>Abraham’s </a:t>
            </a:r>
            <a:r>
              <a:rPr lang="en-US" sz="3600" dirty="0"/>
              <a:t>vision to receive the promised land is here </a:t>
            </a:r>
            <a:r>
              <a:rPr lang="en-US" sz="3600" dirty="0" smtClean="0"/>
              <a:t>sorely challenged.</a:t>
            </a:r>
            <a:endParaRPr lang="en-US" sz="3600" dirty="0"/>
          </a:p>
          <a:p>
            <a:pPr marL="690563" lvl="0" indent="-396875"/>
            <a:r>
              <a:rPr lang="en-US" sz="3600" dirty="0" smtClean="0"/>
              <a:t>What </a:t>
            </a:r>
            <a:r>
              <a:rPr lang="en-US" sz="3600" dirty="0"/>
              <a:t>Abraham and Sarai claimed was partly true – she was his ‘half-sister’, but </a:t>
            </a:r>
            <a:r>
              <a:rPr lang="en-US" sz="3600" dirty="0" smtClean="0"/>
              <a:t>such compromise </a:t>
            </a:r>
            <a:r>
              <a:rPr lang="en-US" sz="3600" dirty="0"/>
              <a:t>cannot bring about </a:t>
            </a:r>
            <a:r>
              <a:rPr lang="en-US" sz="3600" dirty="0" smtClean="0"/>
              <a:t>good results.  </a:t>
            </a:r>
          </a:p>
          <a:p>
            <a:pPr marL="690563" indent="-396875"/>
            <a:r>
              <a:rPr lang="en-US" sz="3600" dirty="0"/>
              <a:t>There is a fine is the line between godly faith and human self-deception.  Here is a spiritual giant of the faith, but also a man of fragile and foolish fallen nature. </a:t>
            </a:r>
            <a:endParaRPr lang="en-US" sz="3600" dirty="0" smtClean="0"/>
          </a:p>
          <a:p>
            <a:pPr marL="293688" lvl="0" indent="0">
              <a:buNone/>
            </a:pPr>
            <a:r>
              <a:rPr lang="en-US" sz="3600" dirty="0" smtClean="0"/>
              <a:t>{</a:t>
            </a:r>
            <a:r>
              <a:rPr lang="en-US" sz="3600" dirty="0"/>
              <a:t>Was </a:t>
            </a:r>
            <a:r>
              <a:rPr lang="en-US" sz="3600" dirty="0" smtClean="0"/>
              <a:t>Hagar included </a:t>
            </a:r>
            <a:r>
              <a:rPr lang="en-US" sz="3600" dirty="0"/>
              <a:t>in the </a:t>
            </a:r>
            <a:r>
              <a:rPr lang="en-US" sz="3600" dirty="0" smtClean="0"/>
              <a:t>bounty of </a:t>
            </a:r>
            <a:r>
              <a:rPr lang="en-US" sz="3600" dirty="0" smtClean="0">
                <a:solidFill>
                  <a:srgbClr val="FF0000"/>
                </a:solidFill>
              </a:rPr>
              <a:t>verse 16</a:t>
            </a:r>
            <a:r>
              <a:rPr lang="en-US" sz="3600" dirty="0"/>
              <a:t>?}</a:t>
            </a: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597780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715000"/>
          </a:xfrm>
        </p:spPr>
        <p:txBody>
          <a:bodyPr>
            <a:normAutofit fontScale="85000" lnSpcReduction="10000"/>
          </a:bodyPr>
          <a:lstStyle/>
          <a:p>
            <a:pPr marL="0" lvl="0" indent="0">
              <a:buNone/>
            </a:pPr>
            <a:r>
              <a:rPr lang="en-US" sz="3900" b="1" dirty="0" smtClean="0">
                <a:solidFill>
                  <a:srgbClr val="FF0000"/>
                </a:solidFill>
              </a:rPr>
              <a:t>3. </a:t>
            </a:r>
            <a:r>
              <a:rPr lang="en-US" sz="3900" b="1" dirty="0"/>
              <a:t>God intervenes to protect</a:t>
            </a:r>
            <a:r>
              <a:rPr lang="en-US" sz="3900" dirty="0"/>
              <a:t> </a:t>
            </a:r>
            <a:r>
              <a:rPr lang="en-US" sz="3900" b="1" dirty="0"/>
              <a:t>Abraham and Sarah</a:t>
            </a:r>
            <a:r>
              <a:rPr lang="en-US" sz="3600" dirty="0"/>
              <a:t> </a:t>
            </a:r>
          </a:p>
          <a:p>
            <a:pPr marL="690563" lvl="0" indent="-346075"/>
            <a:r>
              <a:rPr lang="en-US" sz="3600" dirty="0"/>
              <a:t>God’s divine interference was necessary to preserve His promise </a:t>
            </a:r>
            <a:r>
              <a:rPr lang="en-US" sz="3600" dirty="0">
                <a:solidFill>
                  <a:srgbClr val="FF0000"/>
                </a:solidFill>
              </a:rPr>
              <a:t>(Ezek. 36:22).  </a:t>
            </a:r>
            <a:r>
              <a:rPr lang="en-US" sz="3600" dirty="0"/>
              <a:t>It took plagues to restore Sarai (v. 17) and deportation to get Abraham back on track (v. 20)</a:t>
            </a:r>
          </a:p>
          <a:p>
            <a:pPr marL="690563" lvl="0" indent="-346075"/>
            <a:r>
              <a:rPr lang="en-US" sz="3600" dirty="0"/>
              <a:t>A 2</a:t>
            </a:r>
            <a:r>
              <a:rPr lang="en-US" sz="3600" baseline="30000" dirty="0"/>
              <a:t>nd</a:t>
            </a:r>
            <a:r>
              <a:rPr lang="en-US" sz="3600" dirty="0"/>
              <a:t> occurrence later in the same area (toward Negev in the area of </a:t>
            </a:r>
            <a:r>
              <a:rPr lang="en-US" sz="3600" b="1" i="1" dirty="0" err="1"/>
              <a:t>Gerar</a:t>
            </a:r>
            <a:r>
              <a:rPr lang="en-US" sz="3600" b="1" i="1" dirty="0"/>
              <a:t> </a:t>
            </a:r>
            <a:r>
              <a:rPr lang="en-US" sz="3600" dirty="0"/>
              <a:t>-- </a:t>
            </a:r>
            <a:r>
              <a:rPr lang="en-US" sz="3600" dirty="0">
                <a:solidFill>
                  <a:srgbClr val="FF0000"/>
                </a:solidFill>
              </a:rPr>
              <a:t>Gen. 20:2,12-13</a:t>
            </a:r>
            <a:r>
              <a:rPr lang="en-US" sz="3600" dirty="0"/>
              <a:t>).  </a:t>
            </a:r>
          </a:p>
          <a:p>
            <a:pPr marL="690563" lvl="0" indent="-346075"/>
            <a:r>
              <a:rPr lang="en-US" sz="3600" dirty="0"/>
              <a:t>It appears that in spite of Abraham’s sinful action, God allowed him to keep the accumulated wealth from Pharaoh, </a:t>
            </a:r>
            <a:r>
              <a:rPr lang="en-US" sz="3600" b="1" i="1" dirty="0"/>
              <a:t>“and all that belonged to him”</a:t>
            </a:r>
            <a:r>
              <a:rPr lang="en-US" sz="3600" dirty="0"/>
              <a:t> </a:t>
            </a:r>
            <a:r>
              <a:rPr lang="en-US" sz="3600" dirty="0">
                <a:solidFill>
                  <a:srgbClr val="FF0000"/>
                </a:solidFill>
              </a:rPr>
              <a:t>(vs. 16, 20</a:t>
            </a:r>
            <a:r>
              <a:rPr lang="en-US" sz="3600" dirty="0" smtClean="0">
                <a:solidFill>
                  <a:srgbClr val="FF0000"/>
                </a:solidFill>
              </a:rPr>
              <a:t>).</a:t>
            </a:r>
            <a:endParaRPr lang="en-US" sz="3600" dirty="0">
              <a:solidFill>
                <a:srgbClr val="FF000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32257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715000"/>
          </a:xfrm>
        </p:spPr>
        <p:txBody>
          <a:bodyPr>
            <a:normAutofit/>
          </a:bodyPr>
          <a:lstStyle/>
          <a:p>
            <a:pPr marL="0" indent="0" algn="ctr">
              <a:buNone/>
            </a:pPr>
            <a:r>
              <a:rPr lang="en-US" sz="3600" b="1" dirty="0"/>
              <a:t>Discussion Questions</a:t>
            </a:r>
            <a:r>
              <a:rPr lang="en-US" sz="3600" b="1" dirty="0" smtClean="0"/>
              <a:t>:</a:t>
            </a:r>
            <a:endParaRPr lang="en-US" sz="3600" dirty="0"/>
          </a:p>
          <a:p>
            <a:pPr marL="742950" lvl="0" indent="-742950">
              <a:spcBef>
                <a:spcPts val="1200"/>
              </a:spcBef>
              <a:spcAft>
                <a:spcPts val="1200"/>
              </a:spcAft>
              <a:buFont typeface="+mj-lt"/>
              <a:buAutoNum type="arabicPeriod"/>
            </a:pPr>
            <a:r>
              <a:rPr lang="en-US" sz="3600" dirty="0"/>
              <a:t>What did God actually promise to Abram and why is that significant to us </a:t>
            </a:r>
            <a:r>
              <a:rPr lang="en-US" sz="3600" dirty="0" smtClean="0"/>
              <a:t>today?</a:t>
            </a:r>
          </a:p>
          <a:p>
            <a:pPr marL="742950" lvl="0" indent="-742950">
              <a:spcBef>
                <a:spcPts val="1200"/>
              </a:spcBef>
              <a:spcAft>
                <a:spcPts val="1200"/>
              </a:spcAft>
              <a:buFont typeface="+mj-lt"/>
              <a:buAutoNum type="arabicPeriod"/>
            </a:pPr>
            <a:r>
              <a:rPr lang="en-US" sz="3600" dirty="0" smtClean="0"/>
              <a:t>Why did God bless </a:t>
            </a:r>
            <a:r>
              <a:rPr lang="en-US" sz="3600" dirty="0"/>
              <a:t>Abram even in spite of Abram’s sinful behavior? </a:t>
            </a:r>
            <a:r>
              <a:rPr lang="en-US" sz="3600" dirty="0" smtClean="0"/>
              <a:t> </a:t>
            </a:r>
          </a:p>
          <a:p>
            <a:pPr marL="742950" lvl="0" indent="-742950">
              <a:spcBef>
                <a:spcPts val="1200"/>
              </a:spcBef>
              <a:spcAft>
                <a:spcPts val="1200"/>
              </a:spcAft>
              <a:buFont typeface="+mj-lt"/>
              <a:buAutoNum type="arabicPeriod"/>
            </a:pPr>
            <a:r>
              <a:rPr lang="en-US" sz="3600" dirty="0" smtClean="0"/>
              <a:t>If </a:t>
            </a:r>
            <a:r>
              <a:rPr lang="en-US" sz="3600" dirty="0"/>
              <a:t>God intended to bless the nations through Abraham, why did it take so very long for it to occur?</a:t>
            </a:r>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31458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70" y="1752599"/>
            <a:ext cx="9109129" cy="5867401"/>
          </a:xfrm>
        </p:spPr>
        <p:txBody>
          <a:bodyPr>
            <a:normAutofit/>
          </a:bodyPr>
          <a:lstStyle/>
          <a:p>
            <a:pPr>
              <a:spcBef>
                <a:spcPts val="1200"/>
              </a:spcBef>
              <a:spcAft>
                <a:spcPts val="1200"/>
              </a:spcAft>
            </a:pPr>
            <a:r>
              <a:rPr lang="en-US" b="1" dirty="0" smtClean="0">
                <a:solidFill>
                  <a:srgbClr val="00B050"/>
                </a:solidFill>
              </a:rPr>
              <a:t>1</a:t>
            </a:r>
            <a:r>
              <a:rPr lang="en-US" b="1" baseline="30000" dirty="0" smtClean="0">
                <a:solidFill>
                  <a:srgbClr val="00B050"/>
                </a:solidFill>
              </a:rPr>
              <a:t>st</a:t>
            </a:r>
            <a:r>
              <a:rPr lang="en-US" b="1" dirty="0" smtClean="0"/>
              <a:t> </a:t>
            </a:r>
            <a:r>
              <a:rPr lang="en-US" dirty="0" smtClean="0"/>
              <a:t>of all, no </a:t>
            </a:r>
            <a:r>
              <a:rPr lang="en-US" dirty="0"/>
              <a:t>one can understand the history of </a:t>
            </a:r>
            <a:r>
              <a:rPr lang="en-US" b="1" dirty="0"/>
              <a:t>God’s redemption </a:t>
            </a:r>
            <a:r>
              <a:rPr lang="en-US" dirty="0"/>
              <a:t>without understanding </a:t>
            </a:r>
            <a:r>
              <a:rPr lang="en-US" dirty="0" smtClean="0"/>
              <a:t>the call and life of Abraham</a:t>
            </a:r>
            <a:r>
              <a:rPr lang="en-US" dirty="0"/>
              <a:t>. </a:t>
            </a:r>
            <a:r>
              <a:rPr lang="en-US" dirty="0">
                <a:solidFill>
                  <a:srgbClr val="FF0000"/>
                </a:solidFill>
              </a:rPr>
              <a:t>(Lk. 1:68, 72-73) </a:t>
            </a:r>
          </a:p>
          <a:p>
            <a:pPr>
              <a:spcBef>
                <a:spcPts val="1200"/>
              </a:spcBef>
              <a:spcAft>
                <a:spcPts val="1200"/>
              </a:spcAft>
            </a:pPr>
            <a:r>
              <a:rPr lang="en-US" b="1" dirty="0" smtClean="0">
                <a:solidFill>
                  <a:srgbClr val="0000FF"/>
                </a:solidFill>
              </a:rPr>
              <a:t>2</a:t>
            </a:r>
            <a:r>
              <a:rPr lang="en-US" b="1" baseline="30000" dirty="0" smtClean="0">
                <a:solidFill>
                  <a:srgbClr val="0000FF"/>
                </a:solidFill>
              </a:rPr>
              <a:t>nd</a:t>
            </a:r>
            <a:r>
              <a:rPr lang="en-US" dirty="0"/>
              <a:t>,</a:t>
            </a:r>
            <a:r>
              <a:rPr lang="en-US" dirty="0" smtClean="0"/>
              <a:t> He was called </a:t>
            </a:r>
            <a:r>
              <a:rPr lang="en-US" dirty="0"/>
              <a:t>God’s friend 3 times in Scripture </a:t>
            </a:r>
            <a:r>
              <a:rPr lang="en-US" dirty="0">
                <a:solidFill>
                  <a:srgbClr val="FF0000"/>
                </a:solidFill>
              </a:rPr>
              <a:t>(2 Chron. 20:7 ; Isa. 41:8 ; Ja. 2:23).  </a:t>
            </a:r>
            <a:r>
              <a:rPr lang="en-US" dirty="0"/>
              <a:t>God’s </a:t>
            </a:r>
            <a:r>
              <a:rPr lang="en-US" dirty="0" smtClean="0"/>
              <a:t>initial call </a:t>
            </a:r>
            <a:r>
              <a:rPr lang="en-US" dirty="0"/>
              <a:t>was given to him twice </a:t>
            </a:r>
            <a:r>
              <a:rPr lang="en-US" dirty="0" smtClean="0"/>
              <a:t>according to </a:t>
            </a:r>
            <a:r>
              <a:rPr lang="en-US" b="1" dirty="0" smtClean="0"/>
              <a:t>Acts 7:2-3</a:t>
            </a:r>
            <a:r>
              <a:rPr lang="en-US" dirty="0" smtClean="0"/>
              <a:t>.  </a:t>
            </a:r>
          </a:p>
          <a:p>
            <a:pPr>
              <a:spcBef>
                <a:spcPts val="1200"/>
              </a:spcBef>
              <a:spcAft>
                <a:spcPts val="1200"/>
              </a:spcAft>
            </a:pPr>
            <a:r>
              <a:rPr lang="en-US" b="1" dirty="0" smtClean="0">
                <a:solidFill>
                  <a:srgbClr val="CC6600"/>
                </a:solidFill>
              </a:rPr>
              <a:t>3</a:t>
            </a:r>
            <a:r>
              <a:rPr lang="en-US" b="1" baseline="30000" dirty="0" smtClean="0">
                <a:solidFill>
                  <a:srgbClr val="CC6600"/>
                </a:solidFill>
              </a:rPr>
              <a:t>rd</a:t>
            </a:r>
            <a:r>
              <a:rPr lang="en-US" dirty="0"/>
              <a:t>,</a:t>
            </a:r>
            <a:r>
              <a:rPr lang="en-US" dirty="0" smtClean="0"/>
              <a:t> Abraham </a:t>
            </a:r>
            <a:r>
              <a:rPr lang="en-US" dirty="0"/>
              <a:t>exemplifies true faith, for </a:t>
            </a:r>
            <a:r>
              <a:rPr lang="en-US" b="1" i="1" dirty="0"/>
              <a:t>“without faith it is impossible to please God”</a:t>
            </a:r>
            <a:r>
              <a:rPr lang="en-US" dirty="0"/>
              <a:t>. </a:t>
            </a:r>
            <a:r>
              <a:rPr lang="en-US" dirty="0">
                <a:solidFill>
                  <a:srgbClr val="FF0000"/>
                </a:solidFill>
              </a:rPr>
              <a:t>(Heb. 11:6)</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1281676" y="1015139"/>
            <a:ext cx="658064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INTRODUCTORY  REMARKS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44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ENESIS"/>
          <p:cNvSpPr txBox="1"/>
          <p:nvPr/>
        </p:nvSpPr>
        <p:spPr>
          <a:xfrm>
            <a:off x="351711" y="427638"/>
            <a:ext cx="8639889" cy="1157790"/>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xmlns=""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pPr algn="ctr" hangingPunct="0"/>
            <a:r>
              <a:rPr kern="0" dirty="0" smtClean="0"/>
              <a:t>GENESIS</a:t>
            </a:r>
            <a:endParaRPr kern="0" dirty="0"/>
          </a:p>
        </p:txBody>
      </p:sp>
      <p:sp>
        <p:nvSpPr>
          <p:cNvPr id="142" name="God’s Plan for Man"/>
          <p:cNvSpPr txBox="1"/>
          <p:nvPr/>
        </p:nvSpPr>
        <p:spPr>
          <a:xfrm>
            <a:off x="412875" y="3240144"/>
            <a:ext cx="8577296" cy="1011134"/>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ma14="http://schemas.microsoft.com/office/mac/drawingml/2011/main" xmlns="" val="1"/>
            </a:ext>
          </a:extLst>
        </p:spPr>
        <p:txBody>
          <a:bodyPr lIns="0" tIns="0" rIns="0" bIns="0" anchor="ctr"/>
          <a:lstStyle>
            <a:lvl1pPr defTabSz="457200">
              <a:lnSpc>
                <a:spcPct val="130000"/>
              </a:lnSpc>
              <a:defRPr sz="6500" b="1" spc="455">
                <a:solidFill>
                  <a:srgbClr val="FFFFFF"/>
                </a:solidFill>
                <a:effectLst>
                  <a:outerShdw blurRad="25400" dist="25400" dir="18900000" rotWithShape="0">
                    <a:srgbClr val="000000"/>
                  </a:outerShdw>
                </a:effectLst>
                <a:latin typeface="Goudy Old Style"/>
                <a:ea typeface="Goudy Old Style"/>
                <a:cs typeface="Goudy Old Style"/>
                <a:sym typeface="Goudy Old Style"/>
              </a:defRPr>
            </a:lvl1pPr>
          </a:lstStyle>
          <a:p>
            <a:pPr algn="ctr" hangingPunct="0"/>
            <a:r>
              <a:rPr kern="0" dirty="0"/>
              <a:t>God’s Plan for Man</a:t>
            </a:r>
          </a:p>
        </p:txBody>
      </p:sp>
      <p:sp>
        <p:nvSpPr>
          <p:cNvPr id="143" name="Paul J. Bucknell"/>
          <p:cNvSpPr txBox="1"/>
          <p:nvPr/>
        </p:nvSpPr>
        <p:spPr>
          <a:xfrm>
            <a:off x="5791201" y="6248400"/>
            <a:ext cx="3221294"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lgn="ctr" hangingPunct="0"/>
            <a:r>
              <a:rPr lang="en-US" sz="3200" kern="0" dirty="0" smtClean="0"/>
              <a:t>Raymond B. Orr</a:t>
            </a:r>
            <a:endParaRPr sz="3200" kern="0" dirty="0"/>
          </a:p>
        </p:txBody>
      </p:sp>
      <p:sp>
        <p:nvSpPr>
          <p:cNvPr id="144" name="2:4-25"/>
          <p:cNvSpPr txBox="1"/>
          <p:nvPr/>
        </p:nvSpPr>
        <p:spPr>
          <a:xfrm>
            <a:off x="1513006" y="1341795"/>
            <a:ext cx="6117988" cy="1157791"/>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xmlns=""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pPr algn="ctr" hangingPunct="0"/>
            <a:r>
              <a:rPr sz="4400" kern="0" dirty="0" smtClean="0"/>
              <a:t>2:</a:t>
            </a:r>
            <a:r>
              <a:rPr lang="en-US" sz="4400" kern="0" dirty="0" smtClean="0"/>
              <a:t>18</a:t>
            </a:r>
            <a:r>
              <a:rPr lang="en-US" sz="4400" kern="0" dirty="0"/>
              <a:t>-</a:t>
            </a:r>
            <a:r>
              <a:rPr sz="4400" kern="0" dirty="0" smtClean="0"/>
              <a:t>25</a:t>
            </a:r>
            <a:endParaRPr sz="4400" kern="0" dirty="0"/>
          </a:p>
        </p:txBody>
      </p:sp>
      <p:sp>
        <p:nvSpPr>
          <p:cNvPr id="145" name="The relationship between God and man"/>
          <p:cNvSpPr txBox="1"/>
          <p:nvPr/>
        </p:nvSpPr>
        <p:spPr>
          <a:xfrm>
            <a:off x="1099780" y="4266199"/>
            <a:ext cx="6531215" cy="1300348"/>
          </a:xfrm>
          <a:prstGeom prst="rect">
            <a:avLst/>
          </a:prstGeom>
          <a:ln w="12700">
            <a:miter lim="400000"/>
          </a:ln>
          <a:extLst>
            <a:ext uri="{C572A759-6A51-4108-AA02-DFA0A04FC94B}">
              <ma14:wrappingTextBoxFlag xmlns:ma14="http://schemas.microsoft.com/office/mac/drawingml/2011/main" xmlns="" val="1"/>
            </a:ext>
          </a:extLst>
        </p:spPr>
        <p:txBody>
          <a:bodyPr lIns="34286" tIns="34286" rIns="34286" bIns="34286" anchor="ctr">
            <a:spAutoFit/>
          </a:bodyPr>
          <a:lstStyle>
            <a:lvl1pPr defTabSz="457200">
              <a:defRPr sz="4000">
                <a:solidFill>
                  <a:srgbClr val="FFFFFF"/>
                </a:solidFill>
              </a:defRPr>
            </a:lvl1pPr>
          </a:lstStyle>
          <a:p>
            <a:pPr algn="ctr" hangingPunct="0"/>
            <a:r>
              <a:rPr kern="0" dirty="0">
                <a:solidFill>
                  <a:srgbClr val="FFFF00"/>
                </a:solidFill>
                <a:sym typeface="Helvetica Light"/>
              </a:rPr>
              <a:t>The </a:t>
            </a:r>
            <a:r>
              <a:rPr lang="en-US" kern="0" dirty="0" smtClean="0">
                <a:solidFill>
                  <a:srgbClr val="FFFF00"/>
                </a:solidFill>
                <a:sym typeface="Helvetica Light"/>
              </a:rPr>
              <a:t>Foundation of Marriage</a:t>
            </a:r>
            <a:endParaRPr lang="en-US" kern="0" dirty="0">
              <a:solidFill>
                <a:srgbClr val="FFFF00"/>
              </a:solidFill>
              <a:sym typeface="Helvetica Light"/>
            </a:endParaRPr>
          </a:p>
          <a:p>
            <a:pPr algn="ctr" hangingPunct="0"/>
            <a:r>
              <a:rPr lang="en-US" dirty="0">
                <a:solidFill>
                  <a:srgbClr val="FF0000"/>
                </a:solidFill>
              </a:rPr>
              <a:t>September 17, </a:t>
            </a:r>
            <a:r>
              <a:rPr lang="en-US" dirty="0" smtClean="0">
                <a:solidFill>
                  <a:srgbClr val="FF0000"/>
                </a:solidFill>
              </a:rPr>
              <a:t>2017</a:t>
            </a:r>
            <a:endParaRPr lang="en-US" dirty="0">
              <a:solidFill>
                <a:srgbClr val="FF0000"/>
              </a:solidFill>
            </a:endParaRPr>
          </a:p>
        </p:txBody>
      </p:sp>
      <p:sp>
        <p:nvSpPr>
          <p:cNvPr id="146" name="Oakland International Fellowship"/>
          <p:cNvSpPr txBox="1"/>
          <p:nvPr/>
        </p:nvSpPr>
        <p:spPr>
          <a:xfrm>
            <a:off x="199311" y="6272712"/>
            <a:ext cx="5591890"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hangingPunct="0"/>
            <a:r>
              <a:rPr sz="3200" kern="0" dirty="0"/>
              <a:t>Oakland International Fellowship</a:t>
            </a:r>
          </a:p>
        </p:txBody>
      </p:sp>
    </p:spTree>
    <p:extLst>
      <p:ext uri="{BB962C8B-B14F-4D97-AF65-F5344CB8AC3E}">
        <p14:creationId xmlns:p14="http://schemas.microsoft.com/office/powerpoint/2010/main" val="19669756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fade">
                                      <p:cBhvr>
                                        <p:cTn id="7" dur="3250"/>
                                        <p:tgtEl>
                                          <p:spTgt spid="142"/>
                                        </p:tgtEl>
                                      </p:cBhvr>
                                    </p:animEffect>
                                  </p:childTnLst>
                                </p:cTn>
                              </p:par>
                            </p:childTnLst>
                          </p:cTn>
                        </p:par>
                        <p:par>
                          <p:cTn id="8" fill="hold">
                            <p:stCondLst>
                              <p:cond delay="3250"/>
                            </p:stCondLst>
                            <p:childTnLst>
                              <p:par>
                                <p:cTn id="9" presetID="10" presetClass="entr" fill="hold" grpId="0" nodeType="afterEffect">
                                  <p:stCondLst>
                                    <p:cond delay="0"/>
                                  </p:stCondLst>
                                  <p:iterate>
                                    <p:tmAbs val="0"/>
                                  </p:iterate>
                                  <p:childTnLst>
                                    <p:set>
                                      <p:cBhvr>
                                        <p:cTn id="10" fill="hold"/>
                                        <p:tgtEl>
                                          <p:spTgt spid="145"/>
                                        </p:tgtEl>
                                        <p:attrNameLst>
                                          <p:attrName>style.visibility</p:attrName>
                                        </p:attrNameLst>
                                      </p:cBhvr>
                                      <p:to>
                                        <p:strVal val="visible"/>
                                      </p:to>
                                    </p:set>
                                    <p:animEffect transition="in" filter="fade">
                                      <p:cBhvr>
                                        <p:cTn id="11" dur="3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30645"/>
            <a:ext cx="9109129" cy="5127356"/>
          </a:xfrm>
        </p:spPr>
        <p:txBody>
          <a:bodyPr>
            <a:normAutofit/>
          </a:bodyPr>
          <a:lstStyle/>
          <a:p>
            <a:pPr>
              <a:buFont typeface="Wingdings" panose="05000000000000000000" pitchFamily="2" charset="2"/>
              <a:buChar char="v"/>
            </a:pPr>
            <a:r>
              <a:rPr lang="en-US" sz="3600" dirty="0" smtClean="0"/>
              <a:t> </a:t>
            </a:r>
            <a:r>
              <a:rPr lang="en-US" sz="3600" b="1" baseline="30000" dirty="0" smtClean="0">
                <a:solidFill>
                  <a:srgbClr val="FF0000"/>
                </a:solidFill>
              </a:rPr>
              <a:t>1</a:t>
            </a:r>
            <a:r>
              <a:rPr lang="en-US" sz="3600" b="1" baseline="30000" dirty="0">
                <a:solidFill>
                  <a:srgbClr val="FF0000"/>
                </a:solidFill>
              </a:rPr>
              <a:t>.</a:t>
            </a:r>
            <a:r>
              <a:rPr lang="en-US" sz="3600" dirty="0"/>
              <a:t>“Now the Lord said to Abram, ‘Go forth from your country, and from your relatives and from your father’s house, to the land which I will show you; and I will bless you, </a:t>
            </a:r>
            <a:r>
              <a:rPr lang="en-US" sz="3600" b="1" baseline="30000" dirty="0">
                <a:solidFill>
                  <a:srgbClr val="FF0000"/>
                </a:solidFill>
              </a:rPr>
              <a:t>2.</a:t>
            </a:r>
            <a:r>
              <a:rPr lang="en-US" sz="3600" dirty="0"/>
              <a:t>and make your name great; and so you shall be a blessing; </a:t>
            </a:r>
            <a:r>
              <a:rPr lang="en-US" sz="3600" b="1" baseline="30000" dirty="0">
                <a:solidFill>
                  <a:srgbClr val="FF0000"/>
                </a:solidFill>
              </a:rPr>
              <a:t>3.</a:t>
            </a:r>
            <a:r>
              <a:rPr lang="en-US" sz="3600" dirty="0"/>
              <a:t>and I will bless those who bless you, and the one who curses you I will curse.  And in you all the families of the earth shall be blessed’.”</a:t>
            </a:r>
            <a:r>
              <a:rPr lang="en-US" sz="3600" i="1" dirty="0"/>
              <a:t> </a:t>
            </a:r>
            <a:endParaRPr lang="en-US" sz="3600" dirty="0"/>
          </a:p>
          <a:p>
            <a:pPr>
              <a:buFont typeface="Wingdings" panose="05000000000000000000" pitchFamily="2" charset="2"/>
              <a:buChar char="v"/>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5" name="Rectangle 4"/>
          <p:cNvSpPr/>
          <p:nvPr/>
        </p:nvSpPr>
        <p:spPr>
          <a:xfrm>
            <a:off x="1143000" y="1106752"/>
            <a:ext cx="7086599" cy="707886"/>
          </a:xfrm>
          <a:prstGeom prst="rect">
            <a:avLst/>
          </a:prstGeom>
        </p:spPr>
        <p:txBody>
          <a:bodyPr wrap="square">
            <a:spAutoFit/>
          </a:bodyPr>
          <a:lstStyle/>
          <a:p>
            <a:pPr lvl="0"/>
            <a:r>
              <a:rPr lang="en-US" sz="4000" b="1" dirty="0" smtClean="0">
                <a:solidFill>
                  <a:srgbClr val="0000FF"/>
                </a:solidFill>
                <a:latin typeface="Times New Roman" panose="02020603050405020304" pitchFamily="18" charset="0"/>
                <a:cs typeface="Times New Roman" panose="02020603050405020304" pitchFamily="18" charset="0"/>
              </a:rPr>
              <a:t>A. </a:t>
            </a:r>
            <a:r>
              <a:rPr lang="en-US" sz="4000" b="1" dirty="0" smtClean="0">
                <a:latin typeface="Times New Roman" panose="02020603050405020304" pitchFamily="18" charset="0"/>
                <a:cs typeface="Times New Roman" panose="02020603050405020304" pitchFamily="18" charset="0"/>
              </a:rPr>
              <a:t>God’s </a:t>
            </a:r>
            <a:r>
              <a:rPr lang="en-US" sz="4000" b="1" dirty="0">
                <a:latin typeface="Times New Roman" panose="02020603050405020304" pitchFamily="18" charset="0"/>
                <a:cs typeface="Times New Roman" panose="02020603050405020304" pitchFamily="18" charset="0"/>
              </a:rPr>
              <a:t>call to Abraham </a:t>
            </a:r>
            <a:r>
              <a:rPr lang="en-US" sz="3200" b="1" dirty="0" smtClean="0">
                <a:solidFill>
                  <a:srgbClr val="FF0000"/>
                </a:solidFill>
              </a:rPr>
              <a:t>12:1-3</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3082523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3999" cy="5638800"/>
          </a:xfrm>
        </p:spPr>
        <p:txBody>
          <a:bodyPr>
            <a:noAutofit/>
          </a:bodyPr>
          <a:lstStyle/>
          <a:p>
            <a:pPr marL="0" lvl="0" indent="0" algn="ctr">
              <a:buNone/>
            </a:pPr>
            <a:r>
              <a:rPr lang="en-US" sz="3600" b="1" dirty="0" smtClean="0"/>
              <a:t>1. Commanded </a:t>
            </a:r>
            <a:r>
              <a:rPr lang="en-US" sz="3600" b="1" dirty="0"/>
              <a:t>to go to a place he did not know – ‘simple faith in action’ (Heb.11:8)</a:t>
            </a:r>
            <a:endParaRPr lang="en-US" sz="3600" dirty="0"/>
          </a:p>
          <a:p>
            <a:pPr lvl="0"/>
            <a:r>
              <a:rPr lang="en-US" sz="3600" dirty="0"/>
              <a:t>God charges Abram to go in full </a:t>
            </a:r>
            <a:r>
              <a:rPr lang="en-US" sz="3600" dirty="0" smtClean="0"/>
              <a:t>trust.  The </a:t>
            </a:r>
            <a:r>
              <a:rPr lang="en-US" sz="3600" dirty="0"/>
              <a:t>call to forsake all and follow vividly illustrates </a:t>
            </a:r>
            <a:r>
              <a:rPr lang="en-US" sz="3600" dirty="0" smtClean="0"/>
              <a:t>a radical obedience </a:t>
            </a:r>
            <a:r>
              <a:rPr lang="en-US" sz="3600" dirty="0"/>
              <a:t>to God’s word.</a:t>
            </a:r>
          </a:p>
          <a:p>
            <a:pPr lvl="0"/>
            <a:r>
              <a:rPr lang="en-US" sz="3600" i="1" dirty="0" smtClean="0"/>
              <a:t>“</a:t>
            </a:r>
            <a:r>
              <a:rPr lang="en-US" sz="3600" i="1" dirty="0"/>
              <a:t>Even so Abraham believed God, and it was </a:t>
            </a:r>
            <a:r>
              <a:rPr lang="en-US" sz="3600" b="1" i="1" u="sng" dirty="0"/>
              <a:t>reckoned to him as righteousness</a:t>
            </a:r>
            <a:r>
              <a:rPr lang="en-US" sz="3600" i="1" dirty="0"/>
              <a:t>.  Therefore, be sure that it is those who are of faith who are sons of Abraham.”</a:t>
            </a:r>
            <a:endParaRPr lang="en-US" sz="36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869069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17722"/>
            <a:ext cx="9144000" cy="5840278"/>
          </a:xfrm>
        </p:spPr>
        <p:txBody>
          <a:bodyPr>
            <a:normAutofit lnSpcReduction="10000"/>
          </a:bodyPr>
          <a:lstStyle/>
          <a:p>
            <a:pPr marL="0" lvl="0" indent="0" algn="ctr">
              <a:buNone/>
            </a:pPr>
            <a:r>
              <a:rPr lang="en-US" b="1" dirty="0">
                <a:solidFill>
                  <a:srgbClr val="7030A0"/>
                </a:solidFill>
                <a:latin typeface="Times New Roman" panose="02020603050405020304" pitchFamily="18" charset="0"/>
                <a:cs typeface="Times New Roman" panose="02020603050405020304" pitchFamily="18" charset="0"/>
              </a:rPr>
              <a:t>God </a:t>
            </a:r>
            <a:r>
              <a:rPr lang="en-US" b="1" dirty="0" smtClean="0">
                <a:solidFill>
                  <a:srgbClr val="7030A0"/>
                </a:solidFill>
                <a:latin typeface="Times New Roman" panose="02020603050405020304" pitchFamily="18" charset="0"/>
                <a:cs typeface="Times New Roman" panose="02020603050405020304" pitchFamily="18" charset="0"/>
              </a:rPr>
              <a:t>call is always accompanied by His promises.</a:t>
            </a:r>
            <a:endParaRPr lang="en-US" dirty="0">
              <a:solidFill>
                <a:srgbClr val="7030A0"/>
              </a:solidFill>
              <a:latin typeface="Times New Roman" panose="02020603050405020304" pitchFamily="18" charset="0"/>
              <a:cs typeface="Times New Roman" panose="02020603050405020304" pitchFamily="18" charset="0"/>
            </a:endParaRPr>
          </a:p>
          <a:p>
            <a:pPr marL="1138238" lvl="0" indent="-620713">
              <a:buAutoNum type="arabicPeriod"/>
            </a:pPr>
            <a:r>
              <a:rPr lang="en-US" b="1" dirty="0" smtClean="0"/>
              <a:t>I will show you </a:t>
            </a:r>
            <a:r>
              <a:rPr lang="en-US" dirty="0" smtClean="0"/>
              <a:t>(a) </a:t>
            </a:r>
            <a:r>
              <a:rPr lang="en-US" b="1" dirty="0" smtClean="0"/>
              <a:t>land.</a:t>
            </a:r>
          </a:p>
          <a:p>
            <a:pPr marL="1138238" lvl="0" indent="-620713">
              <a:buAutoNum type="arabicPeriod"/>
            </a:pPr>
            <a:r>
              <a:rPr lang="en-US" b="1" dirty="0" smtClean="0"/>
              <a:t>I will make you into a great nation.</a:t>
            </a:r>
            <a:r>
              <a:rPr lang="en-US" b="1" dirty="0"/>
              <a:t>	</a:t>
            </a:r>
            <a:endParaRPr lang="en-US" b="1" dirty="0" smtClean="0"/>
          </a:p>
          <a:p>
            <a:pPr marL="1138238" lvl="0" indent="-620713">
              <a:buAutoNum type="arabicPeriod"/>
            </a:pPr>
            <a:r>
              <a:rPr lang="en-US" b="1" dirty="0" smtClean="0"/>
              <a:t>I will bless you. </a:t>
            </a:r>
          </a:p>
          <a:p>
            <a:pPr marL="1138238" lvl="0" indent="-620713">
              <a:buAutoNum type="arabicPeriod"/>
            </a:pPr>
            <a:r>
              <a:rPr lang="en-US" b="1" dirty="0" smtClean="0"/>
              <a:t>I will make your name great &amp; you will be a 	blessing.</a:t>
            </a:r>
          </a:p>
          <a:p>
            <a:pPr marL="1138238" lvl="0" indent="-620713">
              <a:buAutoNum type="arabicPeriod"/>
            </a:pPr>
            <a:r>
              <a:rPr lang="en-US" b="1" dirty="0" smtClean="0"/>
              <a:t>I will bless those who bless you.</a:t>
            </a:r>
          </a:p>
          <a:p>
            <a:pPr marL="1138238" lvl="0" indent="-620713">
              <a:buAutoNum type="arabicPeriod"/>
            </a:pPr>
            <a:r>
              <a:rPr lang="en-US" b="1" dirty="0" smtClean="0"/>
              <a:t>Whoever curses you I will curse. </a:t>
            </a:r>
          </a:p>
          <a:p>
            <a:pPr marL="1138238" lvl="0" indent="-620713">
              <a:buAutoNum type="arabicPeriod"/>
            </a:pPr>
            <a:r>
              <a:rPr lang="en-US" b="1" dirty="0" smtClean="0"/>
              <a:t>I will give </a:t>
            </a:r>
            <a:r>
              <a:rPr lang="en-US" dirty="0" smtClean="0"/>
              <a:t>(your offspring) </a:t>
            </a:r>
            <a:r>
              <a:rPr lang="en-US" b="1" dirty="0" smtClean="0"/>
              <a:t>this land. </a:t>
            </a:r>
          </a:p>
          <a:p>
            <a:pPr marL="0" indent="0">
              <a:buNone/>
            </a:pPr>
            <a:r>
              <a:rPr lang="en-US" dirty="0" smtClean="0">
                <a:solidFill>
                  <a:srgbClr val="CC6600"/>
                </a:solidFill>
              </a:rPr>
              <a:t>	</a:t>
            </a:r>
            <a:r>
              <a:rPr lang="en-US" dirty="0" smtClean="0">
                <a:solidFill>
                  <a:schemeClr val="accent6">
                    <a:lumMod val="50000"/>
                  </a:schemeClr>
                </a:solidFill>
              </a:rPr>
              <a:t>God’s </a:t>
            </a:r>
            <a:r>
              <a:rPr lang="en-US" dirty="0">
                <a:solidFill>
                  <a:schemeClr val="accent6">
                    <a:lumMod val="50000"/>
                  </a:schemeClr>
                </a:solidFill>
              </a:rPr>
              <a:t>7-fold </a:t>
            </a:r>
            <a:r>
              <a:rPr lang="en-US" b="1" i="1" dirty="0">
                <a:solidFill>
                  <a:schemeClr val="accent6">
                    <a:lumMod val="50000"/>
                  </a:schemeClr>
                </a:solidFill>
              </a:rPr>
              <a:t>“I will”</a:t>
            </a:r>
            <a:r>
              <a:rPr lang="en-US" dirty="0">
                <a:solidFill>
                  <a:schemeClr val="accent6">
                    <a:lumMod val="50000"/>
                  </a:schemeClr>
                </a:solidFill>
              </a:rPr>
              <a:t> promise of Fame &amp; Fertility</a:t>
            </a:r>
            <a:r>
              <a:rPr lang="en-US" dirty="0">
                <a:solidFill>
                  <a:srgbClr val="CC6600"/>
                </a:solidFill>
              </a:rPr>
              <a:t>.  	</a:t>
            </a:r>
            <a:r>
              <a:rPr lang="en-US" dirty="0" smtClean="0">
                <a:solidFill>
                  <a:srgbClr val="CC6600"/>
                </a:solidFill>
              </a:rPr>
              <a:t>	</a:t>
            </a:r>
            <a:r>
              <a:rPr lang="en-US" dirty="0" smtClean="0">
                <a:solidFill>
                  <a:srgbClr val="00B0F0"/>
                </a:solidFill>
              </a:rPr>
              <a:t>(</a:t>
            </a:r>
            <a:r>
              <a:rPr lang="en-US" dirty="0" err="1">
                <a:solidFill>
                  <a:srgbClr val="00B0F0"/>
                </a:solidFill>
              </a:rPr>
              <a:t>Boice</a:t>
            </a:r>
            <a:r>
              <a:rPr lang="en-US" dirty="0">
                <a:solidFill>
                  <a:srgbClr val="00B0F0"/>
                </a:solidFill>
              </a:rPr>
              <a:t>, Genesis Vol.2 pp 445-448</a:t>
            </a:r>
            <a:r>
              <a:rPr lang="en-US" dirty="0" smtClean="0">
                <a:solidFill>
                  <a:srgbClr val="00B0F0"/>
                </a:solidFill>
              </a:rPr>
              <a:t>) </a:t>
            </a:r>
            <a:endParaRPr lang="en-US" b="1" dirty="0" smtClean="0">
              <a:solidFill>
                <a:srgbClr val="00B0F0"/>
              </a:solidFill>
            </a:endParaRPr>
          </a:p>
          <a:p>
            <a:pPr lvl="0"/>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8166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17722"/>
            <a:ext cx="8763000" cy="5840278"/>
          </a:xfrm>
        </p:spPr>
        <p:txBody>
          <a:bodyPr>
            <a:normAutofit lnSpcReduction="10000"/>
          </a:bodyPr>
          <a:lstStyle/>
          <a:p>
            <a:pPr marL="0" lvl="0" indent="0" algn="ctr">
              <a:buNone/>
            </a:pPr>
            <a:r>
              <a:rPr lang="en-US" b="1" dirty="0" smtClean="0">
                <a:latin typeface="Times New Roman" panose="02020603050405020304" pitchFamily="18" charset="0"/>
                <a:cs typeface="Times New Roman" panose="02020603050405020304" pitchFamily="18" charset="0"/>
              </a:rPr>
              <a:t>2. God promises blessing to Abraham and through him to the nations.</a:t>
            </a:r>
            <a:endParaRPr lang="en-US" dirty="0">
              <a:latin typeface="Times New Roman" panose="02020603050405020304" pitchFamily="18" charset="0"/>
              <a:cs typeface="Times New Roman" panose="02020603050405020304" pitchFamily="18" charset="0"/>
            </a:endParaRPr>
          </a:p>
          <a:p>
            <a:pPr lvl="0"/>
            <a:r>
              <a:rPr lang="en-US" sz="3500" dirty="0" smtClean="0"/>
              <a:t>This </a:t>
            </a:r>
            <a:r>
              <a:rPr lang="en-US" sz="3500" dirty="0"/>
              <a:t>provides strong contrast to God’s </a:t>
            </a:r>
            <a:r>
              <a:rPr lang="en-US" sz="3500" dirty="0" smtClean="0"/>
              <a:t>	judgment </a:t>
            </a:r>
            <a:r>
              <a:rPr lang="en-US" sz="3500" dirty="0"/>
              <a:t>in Chapters 7 &amp; 11.</a:t>
            </a:r>
          </a:p>
          <a:p>
            <a:pPr lvl="0"/>
            <a:r>
              <a:rPr lang="en-US" sz="3500" dirty="0"/>
              <a:t>Abraham’s </a:t>
            </a:r>
            <a:r>
              <a:rPr lang="en-US" sz="3500" b="1" dirty="0"/>
              <a:t>‘seed’ </a:t>
            </a:r>
            <a:r>
              <a:rPr lang="en-US" sz="3500" dirty="0"/>
              <a:t>foretells of the coming of </a:t>
            </a:r>
            <a:r>
              <a:rPr lang="en-US" sz="3500" dirty="0" smtClean="0"/>
              <a:t>	the </a:t>
            </a:r>
            <a:r>
              <a:rPr lang="en-US" sz="3500" dirty="0"/>
              <a:t>Christ </a:t>
            </a:r>
            <a:r>
              <a:rPr lang="en-US" sz="3500" dirty="0">
                <a:solidFill>
                  <a:srgbClr val="FF0000"/>
                </a:solidFill>
              </a:rPr>
              <a:t>(Gal.3:16)  </a:t>
            </a:r>
            <a:r>
              <a:rPr lang="en-US" sz="3500" dirty="0"/>
              <a:t>This is the 2</a:t>
            </a:r>
            <a:r>
              <a:rPr lang="en-US" sz="3500" baseline="30000" dirty="0"/>
              <a:t>nd</a:t>
            </a:r>
            <a:r>
              <a:rPr lang="en-US" sz="3500" dirty="0"/>
              <a:t> </a:t>
            </a:r>
            <a:r>
              <a:rPr lang="en-US" sz="3500" dirty="0" smtClean="0"/>
              <a:t>	prophecy </a:t>
            </a:r>
            <a:r>
              <a:rPr lang="en-US" sz="3500" dirty="0"/>
              <a:t>of the coming of the Spirit as </a:t>
            </a:r>
            <a:r>
              <a:rPr lang="en-US" sz="3500" dirty="0" smtClean="0"/>
              <a:t>	promised</a:t>
            </a:r>
            <a:r>
              <a:rPr lang="en-US" sz="3500" dirty="0"/>
              <a:t>, including </a:t>
            </a:r>
            <a:r>
              <a:rPr lang="en-US" sz="3500" dirty="0" smtClean="0"/>
              <a:t>the Gentiles. </a:t>
            </a:r>
            <a:r>
              <a:rPr lang="en-US" sz="3500" dirty="0"/>
              <a:t>	</a:t>
            </a:r>
            <a:r>
              <a:rPr lang="en-US" sz="3500" dirty="0" smtClean="0"/>
              <a:t>	</a:t>
            </a:r>
            <a:r>
              <a:rPr lang="en-US" sz="3500" dirty="0" smtClean="0">
                <a:solidFill>
                  <a:srgbClr val="FF0000"/>
                </a:solidFill>
              </a:rPr>
              <a:t>(</a:t>
            </a:r>
            <a:r>
              <a:rPr lang="en-US" sz="3500" dirty="0">
                <a:solidFill>
                  <a:srgbClr val="FF0000"/>
                </a:solidFill>
              </a:rPr>
              <a:t>1</a:t>
            </a:r>
            <a:r>
              <a:rPr lang="en-US" sz="3500" baseline="30000" dirty="0">
                <a:solidFill>
                  <a:srgbClr val="FF0000"/>
                </a:solidFill>
              </a:rPr>
              <a:t>st</a:t>
            </a:r>
            <a:r>
              <a:rPr lang="en-US" sz="3500" dirty="0">
                <a:solidFill>
                  <a:srgbClr val="FF0000"/>
                </a:solidFill>
              </a:rPr>
              <a:t> Gen. 3:15</a:t>
            </a:r>
            <a:r>
              <a:rPr lang="en-US" sz="3500" dirty="0" smtClean="0">
                <a:solidFill>
                  <a:srgbClr val="FF0000"/>
                </a:solidFill>
              </a:rPr>
              <a:t>) (Gal. </a:t>
            </a:r>
            <a:r>
              <a:rPr lang="en-US" sz="3500" dirty="0">
                <a:solidFill>
                  <a:srgbClr val="FF0000"/>
                </a:solidFill>
              </a:rPr>
              <a:t>3:6-9, 13-14, 16)</a:t>
            </a:r>
          </a:p>
          <a:p>
            <a:pPr lvl="0"/>
            <a:r>
              <a:rPr lang="en-US" sz="3500" b="1" dirty="0">
                <a:solidFill>
                  <a:srgbClr val="0070C0"/>
                </a:solidFill>
              </a:rPr>
              <a:t>Abram</a:t>
            </a:r>
            <a:r>
              <a:rPr lang="en-US" sz="3500" dirty="0"/>
              <a:t> is the </a:t>
            </a:r>
            <a:r>
              <a:rPr lang="en-US" sz="3500" b="1" dirty="0"/>
              <a:t>“father of many”</a:t>
            </a:r>
            <a:r>
              <a:rPr lang="en-US" sz="3500" dirty="0"/>
              <a:t> but </a:t>
            </a:r>
            <a:endParaRPr lang="en-US" sz="3500" dirty="0" smtClean="0"/>
          </a:p>
          <a:p>
            <a:pPr lvl="0"/>
            <a:r>
              <a:rPr lang="en-US" sz="3500" b="1" dirty="0" smtClean="0">
                <a:solidFill>
                  <a:schemeClr val="accent6">
                    <a:lumMod val="50000"/>
                  </a:schemeClr>
                </a:solidFill>
              </a:rPr>
              <a:t>Abraham</a:t>
            </a:r>
            <a:r>
              <a:rPr lang="en-US" sz="3500" dirty="0" smtClean="0"/>
              <a:t> is </a:t>
            </a:r>
            <a:r>
              <a:rPr lang="en-US" sz="3500" dirty="0"/>
              <a:t>the </a:t>
            </a:r>
            <a:r>
              <a:rPr lang="en-US" sz="3500" b="1" dirty="0"/>
              <a:t>“father of many nations”.</a:t>
            </a:r>
            <a:r>
              <a:rPr lang="en-US" sz="3500" dirty="0"/>
              <a:t> </a:t>
            </a:r>
            <a:r>
              <a:rPr lang="en-US" b="1"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199156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991600" cy="5638801"/>
          </a:xfrm>
        </p:spPr>
        <p:txBody>
          <a:bodyPr>
            <a:normAutofit lnSpcReduction="10000"/>
          </a:bodyPr>
          <a:lstStyle/>
          <a:p>
            <a:pPr marL="0" indent="0">
              <a:buNone/>
            </a:pPr>
            <a:r>
              <a:rPr lang="en-US" b="1" dirty="0" smtClean="0">
                <a:solidFill>
                  <a:srgbClr val="FF0000"/>
                </a:solidFill>
              </a:rPr>
              <a:t>     </a:t>
            </a:r>
            <a:r>
              <a:rPr lang="en-US" dirty="0" smtClean="0"/>
              <a:t>Understanding </a:t>
            </a:r>
            <a:r>
              <a:rPr lang="en-US" dirty="0"/>
              <a:t>of covenant with God has various </a:t>
            </a:r>
            <a:r>
              <a:rPr lang="en-US" dirty="0" smtClean="0"/>
              <a:t>	aspects </a:t>
            </a:r>
            <a:r>
              <a:rPr lang="en-US" dirty="0"/>
              <a:t>as it develops throughout Scripture.  </a:t>
            </a:r>
            <a:endParaRPr lang="en-US" dirty="0" smtClean="0"/>
          </a:p>
          <a:p>
            <a:pPr marL="514350" indent="-514350">
              <a:buAutoNum type="arabicPeriod"/>
            </a:pPr>
            <a:r>
              <a:rPr lang="en-US" b="1" dirty="0" err="1" smtClean="0"/>
              <a:t>Adamic</a:t>
            </a:r>
            <a:r>
              <a:rPr lang="en-US" b="1" dirty="0"/>
              <a:t>, </a:t>
            </a:r>
            <a:endParaRPr lang="en-US" b="1" dirty="0" smtClean="0"/>
          </a:p>
          <a:p>
            <a:pPr marL="514350" indent="-514350">
              <a:buAutoNum type="arabicPeriod"/>
            </a:pPr>
            <a:r>
              <a:rPr lang="en-US" b="1" dirty="0" err="1" smtClean="0"/>
              <a:t>Noahic</a:t>
            </a:r>
            <a:r>
              <a:rPr lang="en-US" b="1" dirty="0"/>
              <a:t>, </a:t>
            </a:r>
            <a:endParaRPr lang="en-US" b="1" dirty="0" smtClean="0"/>
          </a:p>
          <a:p>
            <a:pPr marL="514350" indent="-514350">
              <a:buAutoNum type="arabicPeriod"/>
            </a:pPr>
            <a:r>
              <a:rPr lang="en-US" b="1" dirty="0" smtClean="0"/>
              <a:t>Abrahamic</a:t>
            </a:r>
            <a:r>
              <a:rPr lang="en-US" b="1" dirty="0"/>
              <a:t>, </a:t>
            </a:r>
            <a:endParaRPr lang="en-US" b="1" dirty="0" smtClean="0"/>
          </a:p>
          <a:p>
            <a:pPr marL="514350" indent="-514350">
              <a:buAutoNum type="arabicPeriod"/>
            </a:pPr>
            <a:r>
              <a:rPr lang="en-US" b="1" dirty="0" smtClean="0"/>
              <a:t>Mosaic</a:t>
            </a:r>
            <a:r>
              <a:rPr lang="en-US" b="1" dirty="0"/>
              <a:t>, </a:t>
            </a:r>
            <a:endParaRPr lang="en-US" b="1" dirty="0" smtClean="0"/>
          </a:p>
          <a:p>
            <a:pPr marL="514350" indent="-514350">
              <a:buAutoNum type="arabicPeriod"/>
            </a:pPr>
            <a:r>
              <a:rPr lang="en-US" b="1" dirty="0" smtClean="0"/>
              <a:t>Priestly </a:t>
            </a:r>
            <a:r>
              <a:rPr lang="en-US" b="1" dirty="0"/>
              <a:t>(Aaron), </a:t>
            </a:r>
            <a:endParaRPr lang="en-US" b="1" dirty="0" smtClean="0"/>
          </a:p>
          <a:p>
            <a:pPr marL="514350" indent="-514350">
              <a:buAutoNum type="arabicPeriod"/>
            </a:pPr>
            <a:r>
              <a:rPr lang="en-US" b="1" dirty="0" smtClean="0"/>
              <a:t>Davidic </a:t>
            </a:r>
            <a:r>
              <a:rPr lang="en-US" dirty="0" smtClean="0"/>
              <a:t>and </a:t>
            </a:r>
          </a:p>
          <a:p>
            <a:pPr marL="514350" indent="-514350">
              <a:buAutoNum type="arabicPeriod"/>
            </a:pPr>
            <a:r>
              <a:rPr lang="en-US" b="1" dirty="0" smtClean="0"/>
              <a:t>Jesus’s promise of the New Covenant </a:t>
            </a:r>
            <a:r>
              <a:rPr lang="en-US" dirty="0" smtClean="0"/>
              <a:t>in  	fulfillment of God’s Old Covenant</a:t>
            </a:r>
            <a:r>
              <a:rPr lang="en-US" dirty="0"/>
              <a:t> </a:t>
            </a:r>
            <a:r>
              <a:rPr lang="en-US" dirty="0" smtClean="0"/>
              <a:t>promises.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60696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64732"/>
            <a:ext cx="8991600" cy="5498068"/>
          </a:xfrm>
        </p:spPr>
        <p:txBody>
          <a:bodyPr>
            <a:normAutofit/>
          </a:bodyPr>
          <a:lstStyle/>
          <a:p>
            <a:pPr marL="0" indent="0">
              <a:buNone/>
            </a:pPr>
            <a:r>
              <a:rPr lang="en-US" b="1" baseline="30000" dirty="0" smtClean="0">
                <a:solidFill>
                  <a:srgbClr val="FF0000"/>
                </a:solidFill>
              </a:rPr>
              <a:t>4</a:t>
            </a:r>
            <a:r>
              <a:rPr lang="en-US" b="1" baseline="30000" dirty="0">
                <a:solidFill>
                  <a:srgbClr val="FF0000"/>
                </a:solidFill>
              </a:rPr>
              <a:t>. </a:t>
            </a:r>
            <a:r>
              <a:rPr lang="en-US" dirty="0"/>
              <a:t>“So Abram went forth as the Lord had spoken to him; and Lot went with him.  Now Abram was 75 years old when he departed from Haran.  </a:t>
            </a:r>
            <a:r>
              <a:rPr lang="en-US" b="1" baseline="30000" dirty="0">
                <a:solidFill>
                  <a:srgbClr val="FF0000"/>
                </a:solidFill>
              </a:rPr>
              <a:t>5. </a:t>
            </a:r>
            <a:r>
              <a:rPr lang="en-US" dirty="0"/>
              <a:t>And Abram took Sarai his wife and Lot his nephew, and all their possessions which they had accumulated, and the persons which they had acquired in Haran, and they set out for the land of Canaan; thus they came to the land of Canaan.  </a:t>
            </a:r>
            <a:r>
              <a:rPr lang="en-US" b="1" baseline="30000" dirty="0">
                <a:solidFill>
                  <a:srgbClr val="FF0000"/>
                </a:solidFill>
              </a:rPr>
              <a:t>6. </a:t>
            </a:r>
            <a:r>
              <a:rPr lang="en-US" dirty="0"/>
              <a:t>And Abram passed through the land as far as the site of </a:t>
            </a:r>
            <a:r>
              <a:rPr lang="en-US" dirty="0" err="1"/>
              <a:t>Shechem</a:t>
            </a:r>
            <a:r>
              <a:rPr lang="en-US" dirty="0"/>
              <a:t>, to the oak of </a:t>
            </a:r>
            <a:r>
              <a:rPr lang="en-US" dirty="0" err="1"/>
              <a:t>Moreh</a:t>
            </a:r>
            <a:r>
              <a:rPr lang="en-US" dirty="0"/>
              <a:t>.  Now the Canaanite </a:t>
            </a:r>
            <a:r>
              <a:rPr lang="en-US" i="1" dirty="0"/>
              <a:t>was</a:t>
            </a:r>
            <a:r>
              <a:rPr lang="en-US" dirty="0"/>
              <a:t> then in the land.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609600" y="990600"/>
            <a:ext cx="7696200" cy="646331"/>
          </a:xfrm>
          <a:prstGeom prst="rect">
            <a:avLst/>
          </a:prstGeom>
        </p:spPr>
        <p:txBody>
          <a:bodyPr wrap="square">
            <a:spAutoFit/>
          </a:bodyPr>
          <a:lstStyle/>
          <a:p>
            <a:pPr lvl="0" algn="ctr"/>
            <a:r>
              <a:rPr lang="en-US" sz="3600" b="1" dirty="0" smtClean="0">
                <a:solidFill>
                  <a:srgbClr val="0000FF"/>
                </a:solidFill>
                <a:latin typeface="Times New Roman" panose="02020603050405020304" pitchFamily="18" charset="0"/>
                <a:cs typeface="Times New Roman" panose="02020603050405020304" pitchFamily="18" charset="0"/>
              </a:rPr>
              <a:t>B. </a:t>
            </a:r>
            <a:r>
              <a:rPr lang="en-US" sz="3600" b="1" dirty="0" smtClean="0">
                <a:latin typeface="Times New Roman" panose="02020603050405020304" pitchFamily="18" charset="0"/>
                <a:cs typeface="Times New Roman" panose="02020603050405020304" pitchFamily="18" charset="0"/>
              </a:rPr>
              <a:t>Abraham</a:t>
            </a:r>
            <a:r>
              <a:rPr lang="en-US" sz="3600" b="1" dirty="0">
                <a:latin typeface="Times New Roman" panose="02020603050405020304" pitchFamily="18" charset="0"/>
                <a:cs typeface="Times New Roman" panose="02020603050405020304" pitchFamily="18" charset="0"/>
              </a:rPr>
              <a:t>’ Initial Obedience </a:t>
            </a:r>
            <a:r>
              <a:rPr lang="en-US" sz="3600" b="1" dirty="0">
                <a:solidFill>
                  <a:srgbClr val="FF0000"/>
                </a:solidFill>
              </a:rPr>
              <a:t>12:4-6</a:t>
            </a:r>
            <a:r>
              <a:rPr lang="en-US" sz="3600" dirty="0">
                <a:solidFill>
                  <a:srgbClr val="FF0000"/>
                </a:solidFill>
              </a:rPr>
              <a:t> </a:t>
            </a:r>
          </a:p>
        </p:txBody>
      </p:sp>
    </p:spTree>
    <p:extLst>
      <p:ext uri="{BB962C8B-B14F-4D97-AF65-F5344CB8AC3E}">
        <p14:creationId xmlns:p14="http://schemas.microsoft.com/office/powerpoint/2010/main" val="62500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839200" cy="4953000"/>
          </a:xfrm>
        </p:spPr>
        <p:txBody>
          <a:bodyPr>
            <a:normAutofit/>
          </a:bodyPr>
          <a:lstStyle/>
          <a:p>
            <a:pPr marL="0" indent="0">
              <a:buNone/>
            </a:pPr>
            <a:r>
              <a:rPr lang="en-US" b="1" baseline="30000" dirty="0" smtClean="0">
                <a:solidFill>
                  <a:srgbClr val="FF0000"/>
                </a:solidFill>
              </a:rPr>
              <a:t>7</a:t>
            </a:r>
            <a:r>
              <a:rPr lang="en-US" b="1" baseline="30000" dirty="0">
                <a:solidFill>
                  <a:srgbClr val="FF0000"/>
                </a:solidFill>
              </a:rPr>
              <a:t>. </a:t>
            </a:r>
            <a:r>
              <a:rPr lang="en-US" dirty="0"/>
              <a:t>And the Lord appeared to Abram and said, ‘To your descendants I will give this land.’  So he built an altar there to the Lord who had appeared to him.  </a:t>
            </a:r>
            <a:r>
              <a:rPr lang="en-US" b="1" baseline="30000" dirty="0">
                <a:solidFill>
                  <a:srgbClr val="FF0000"/>
                </a:solidFill>
              </a:rPr>
              <a:t>8. </a:t>
            </a:r>
            <a:r>
              <a:rPr lang="en-US" dirty="0"/>
              <a:t>Then he proceeded from there to the mountain on the east of Bethel, and pitched his tent, with Bethel on the west and Ai on the east; and there he built an altar to the Lord and called upon the name of the Lord.”  </a:t>
            </a:r>
            <a:r>
              <a:rPr lang="en-US" b="1" baseline="30000" dirty="0">
                <a:solidFill>
                  <a:srgbClr val="FF0000"/>
                </a:solidFill>
              </a:rPr>
              <a:t>9. </a:t>
            </a:r>
            <a:r>
              <a:rPr lang="en-US" dirty="0"/>
              <a:t>And Abram journeyed on, continuing toward the Negev.</a:t>
            </a:r>
            <a:r>
              <a:rPr lang="en-US" b="1" dirty="0" smtClean="0"/>
              <a:t>   </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533400" y="1295400"/>
            <a:ext cx="8077200" cy="646331"/>
          </a:xfrm>
          <a:prstGeom prst="rect">
            <a:avLst/>
          </a:prstGeom>
        </p:spPr>
        <p:txBody>
          <a:bodyPr wrap="square">
            <a:spAutoFit/>
          </a:bodyPr>
          <a:lstStyle/>
          <a:p>
            <a:pPr lvl="0" algn="ctr"/>
            <a:r>
              <a:rPr lang="en-US" sz="3600" b="1" dirty="0">
                <a:solidFill>
                  <a:srgbClr val="0000FF"/>
                </a:solidFill>
                <a:latin typeface="Times New Roman" panose="02020603050405020304" pitchFamily="18" charset="0"/>
                <a:cs typeface="Times New Roman" panose="02020603050405020304" pitchFamily="18" charset="0"/>
              </a:rPr>
              <a:t>B. </a:t>
            </a:r>
            <a:r>
              <a:rPr lang="en-US" sz="3600" b="1" dirty="0" smtClean="0">
                <a:latin typeface="Times New Roman" panose="02020603050405020304" pitchFamily="18" charset="0"/>
                <a:cs typeface="Times New Roman" panose="02020603050405020304" pitchFamily="18" charset="0"/>
              </a:rPr>
              <a:t>Abraham’ Initial Obedience </a:t>
            </a:r>
            <a:r>
              <a:rPr lang="en-US" sz="3600" b="1" dirty="0" smtClean="0">
                <a:solidFill>
                  <a:srgbClr val="FF0000"/>
                </a:solidFill>
              </a:rPr>
              <a:t>12:7-9</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38884729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1381</Words>
  <Application>Microsoft Office PowerPoint</Application>
  <PresentationFormat>On-screen Show (4:3)</PresentationFormat>
  <Paragraphs>90</Paragraphs>
  <Slides>20</Slides>
  <Notes>6</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OMF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of Marriage</dc:title>
  <dc:creator>Ridge Orr</dc:creator>
  <cp:lastModifiedBy>Ridge Orr</cp:lastModifiedBy>
  <cp:revision>105</cp:revision>
  <dcterms:created xsi:type="dcterms:W3CDTF">2017-08-05T03:52:21Z</dcterms:created>
  <dcterms:modified xsi:type="dcterms:W3CDTF">2017-10-28T03:02:24Z</dcterms:modified>
</cp:coreProperties>
</file>